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715" r:id="rId2"/>
    <p:sldMasterId id="2147483664" r:id="rId3"/>
    <p:sldMasterId id="2147483755" r:id="rId4"/>
    <p:sldMasterId id="2147483822" r:id="rId5"/>
  </p:sldMasterIdLst>
  <p:notesMasterIdLst>
    <p:notesMasterId r:id="rId30"/>
  </p:notesMasterIdLst>
  <p:sldIdLst>
    <p:sldId id="2147469962" r:id="rId6"/>
    <p:sldId id="1193" r:id="rId7"/>
    <p:sldId id="2147469993" r:id="rId8"/>
    <p:sldId id="1194" r:id="rId9"/>
    <p:sldId id="2147469994" r:id="rId10"/>
    <p:sldId id="2147470008" r:id="rId11"/>
    <p:sldId id="1199" r:id="rId12"/>
    <p:sldId id="2147470015" r:id="rId13"/>
    <p:sldId id="2147469996" r:id="rId14"/>
    <p:sldId id="2147470038" r:id="rId15"/>
    <p:sldId id="2147470024" r:id="rId16"/>
    <p:sldId id="8916" r:id="rId17"/>
    <p:sldId id="2147470026" r:id="rId18"/>
    <p:sldId id="2147470033" r:id="rId19"/>
    <p:sldId id="2147470034" r:id="rId20"/>
    <p:sldId id="2147469997" r:id="rId21"/>
    <p:sldId id="2147470006" r:id="rId22"/>
    <p:sldId id="2147469998" r:id="rId23"/>
    <p:sldId id="2147470037" r:id="rId24"/>
    <p:sldId id="2147470009" r:id="rId25"/>
    <p:sldId id="2147470012" r:id="rId26"/>
    <p:sldId id="2147470013" r:id="rId27"/>
    <p:sldId id="2147470010" r:id="rId28"/>
    <p:sldId id="2147470014" r:id="rId29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10"/>
    <a:srgbClr val="051800"/>
    <a:srgbClr val="93BF2C"/>
    <a:srgbClr val="9DAACF"/>
    <a:srgbClr val="2F3540"/>
    <a:srgbClr val="E6F3C9"/>
    <a:srgbClr val="E8E8E8"/>
    <a:srgbClr val="DAEDB1"/>
    <a:srgbClr val="BEDF73"/>
    <a:srgbClr val="343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86904" autoAdjust="0"/>
  </p:normalViewPr>
  <p:slideViewPr>
    <p:cSldViewPr snapToGrid="0">
      <p:cViewPr varScale="1">
        <p:scale>
          <a:sx n="43" d="100"/>
          <a:sy n="43" d="100"/>
        </p:scale>
        <p:origin x="13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151DC-F43B-4BB1-8DC7-0A1084F0831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2BE4-BA5D-4B5F-98C4-4F0F20D2D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92BE4-BA5D-4B5F-98C4-4F0F20D2D6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75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92BE4-BA5D-4B5F-98C4-4F0F20D2D6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92BE4-BA5D-4B5F-98C4-4F0F20D2D6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5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92BE4-BA5D-4B5F-98C4-4F0F20D2D6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2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92BE4-BA5D-4B5F-98C4-4F0F20D2D6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7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Highly-available file &amp; block storage solution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Supports all major protocols SMB, NFS &amp; iSCSI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Easily expand with zero downtime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Advanced security features including RBAC, encryption-in-transit, encryption-at-rest, single-sign-on, NIST FIPS 140-2 certified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VMware and Veeam Ready certified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Automatic bit-rot detection &amp; correction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Hybrid configuration includes triple-mirrored SSD to boost meta-data and small file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92BE4-BA5D-4B5F-98C4-4F0F20D2D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Highly-available file &amp; block storage solution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Supports all major protocols SMB, NFS &amp; iSCSI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Easily expand with zero downtime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Advanced security features including RBAC, encryption-in-transit, encryption-at-rest, single-sign-on, NIST FIPS 140-2 certified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VMware and Veeam Ready certified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Automatic bit-rot detection &amp; correction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Hybrid configuration includes triple-mirrored SSD to boost meta-data and small file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92BE4-BA5D-4B5F-98C4-4F0F20D2D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96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Unified object, file, and block storage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Scalable to over 100PB per Storage Grid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Supports all major protocols S3, NFS, SMB, iSCSI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Native file protocol accessible (CephFS) for HPC use cases</a:t>
            </a:r>
          </a:p>
          <a:p>
            <a:pPr marL="457200" indent="-457200" latinLnBrk="0">
              <a:lnSpc>
                <a:spcPct val="120000"/>
              </a:lnSpc>
              <a:spcBef>
                <a:spcPts val="1200"/>
              </a:spcBef>
              <a:buBlip>
                <a:blip r:embed="rId3"/>
              </a:buBlip>
            </a:pP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Seagate CORVAULT Integrated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Reduces CPU and RAM requirements by 50%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Reduces drive maintenance costs by ~50%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Reduces software costs by 10%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Increases solution scalability by 300%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Ideal for rack-scale object &amp; file &gt;= 12PB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defRPr/>
            </a:pPr>
            <a:endParaRPr lang="en-US" sz="1200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92BE4-BA5D-4B5F-98C4-4F0F20D2D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56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leads to longer rebuild times, reducing durability &amp;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adding costs for CPU, RAM and energy 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increasing system TCO and maintenance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92BE4-BA5D-4B5F-98C4-4F0F20D2D6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jpeg"/><Relationship Id="rId5" Type="http://schemas.openxmlformats.org/officeDocument/2006/relationships/image" Target="../media/image11.png"/><Relationship Id="rId4" Type="http://schemas.openxmlformats.org/officeDocument/2006/relationships/image" Target="../media/image37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5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D91FA23-8A53-1D43-B5D7-1487D77825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79045" y="1858784"/>
            <a:ext cx="21867487" cy="201898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6" b="0" i="0" spc="0">
                <a:solidFill>
                  <a:schemeClr val="bg2"/>
                </a:solidFill>
                <a:latin typeface="+mj-lt"/>
              </a:defRPr>
            </a:lvl1pPr>
            <a:lvl2pPr marL="913852" indent="0">
              <a:buNone/>
              <a:defRPr sz="3996">
                <a:solidFill>
                  <a:schemeClr val="tx1">
                    <a:tint val="75000"/>
                  </a:schemeClr>
                </a:solidFill>
              </a:defRPr>
            </a:lvl2pPr>
            <a:lvl3pPr marL="1827704" indent="0">
              <a:buNone/>
              <a:defRPr sz="3596">
                <a:solidFill>
                  <a:schemeClr val="tx1">
                    <a:tint val="75000"/>
                  </a:schemeClr>
                </a:solidFill>
              </a:defRPr>
            </a:lvl3pPr>
            <a:lvl4pPr marL="274155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54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6925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31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69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081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 edit master text styles edit master text styles edit master text styles edit master text styles edit master text styles edit master text styles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7258160-C2FB-8443-BB8B-16CA35D8C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8829" y="338796"/>
            <a:ext cx="23005255" cy="1647824"/>
          </a:xfrm>
          <a:prstGeom prst="rect">
            <a:avLst/>
          </a:prstGeom>
        </p:spPr>
        <p:txBody>
          <a:bodyPr anchor="b"/>
          <a:lstStyle>
            <a:lvl1pPr>
              <a:defRPr sz="7196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AEC756-12BC-7344-8C1E-EB9E92C21E38}"/>
              </a:ext>
            </a:extLst>
          </p:cNvPr>
          <p:cNvSpPr/>
          <p:nvPr/>
        </p:nvSpPr>
        <p:spPr>
          <a:xfrm>
            <a:off x="1018655" y="1026408"/>
            <a:ext cx="99418" cy="683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0">
              <a:solidFill>
                <a:schemeClr val="accent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4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2FFB88-EC9B-4B92-9F41-562E9416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763BFF-5872-4E36-862F-82939CE2EF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24384000" cy="13716000"/>
          </a:xfrm>
          <a:prstGeom prst="rect">
            <a:avLst/>
          </a:prstGeom>
          <a:blipFill dpi="0" rotWithShape="1">
            <a:blip r:embed="rId2" cstate="screen">
              <a:alphaModFix amt="4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algn="ctr">
              <a:defRPr sz="3596"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EC3FE05-117B-854A-82A8-F19D6457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7792280"/>
            <a:ext cx="21031201" cy="1524348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587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D6A7D7-BBFC-46D9-BD6F-3630418ED1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293728" y="301084"/>
            <a:ext cx="11090272" cy="1371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82905-E4DD-CC40-97AE-8641DAD28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1" y="5997993"/>
            <a:ext cx="9177130" cy="265112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36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9F5119-43B2-3247-9069-5ED3B058975C}"/>
              </a:ext>
            </a:extLst>
          </p:cNvPr>
          <p:cNvSpPr txBox="1"/>
          <p:nvPr userDrawn="1"/>
        </p:nvSpPr>
        <p:spPr>
          <a:xfrm>
            <a:off x="3762107" y="9802409"/>
            <a:ext cx="4538807" cy="1323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8">
                <a:solidFill>
                  <a:schemeClr val="bg1"/>
                </a:solidFill>
                <a:latin typeface="+mj-lt"/>
              </a:rPr>
              <a:t>ARIAL 40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6D87A55-D413-1049-ABD0-5D7F87221D68}"/>
              </a:ext>
            </a:extLst>
          </p:cNvPr>
          <p:cNvSpPr/>
          <p:nvPr userDrawn="1"/>
        </p:nvSpPr>
        <p:spPr>
          <a:xfrm>
            <a:off x="3089192" y="10312586"/>
            <a:ext cx="413080" cy="41308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Open Sans Light"/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7ACFACF9-DD67-3F4C-B9D9-F4FD25170B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42718" y="9218801"/>
            <a:ext cx="11552588" cy="2187574"/>
          </a:xfrm>
          <a:prstGeom prst="rect">
            <a:avLst/>
          </a:prstGeom>
        </p:spPr>
        <p:txBody>
          <a:bodyPr/>
          <a:lstStyle>
            <a:lvl1pPr algn="l">
              <a:defRPr sz="39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4807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EDCD491-7B04-4A5E-975C-94607A7031F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201542" y="-16"/>
            <a:ext cx="12182463" cy="660082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3596"/>
            </a:lvl1pPr>
          </a:lstStyle>
          <a:p>
            <a:pPr marL="0" lvl="0" indent="0">
              <a:buNone/>
            </a:pPr>
            <a:r>
              <a:rPr lang="en-US"/>
              <a:t>Click Icon to Change Photo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629CCC8-B845-4CF7-93E5-FADCF3BFBC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-16"/>
            <a:ext cx="12201537" cy="660082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3596"/>
            </a:lvl1pPr>
          </a:lstStyle>
          <a:p>
            <a:pPr marL="0" lvl="0" indent="0">
              <a:buNone/>
            </a:pPr>
            <a:r>
              <a:rPr lang="en-US"/>
              <a:t>Click Icon to Change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BD1019-6DE8-224E-9965-F947CEE8F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585" y="6825853"/>
            <a:ext cx="6850508" cy="762750"/>
          </a:xfrm>
          <a:prstGeom prst="rect">
            <a:avLst/>
          </a:prstGeom>
        </p:spPr>
        <p:txBody>
          <a:bodyPr/>
          <a:lstStyle>
            <a:lvl1pPr>
              <a:defRPr sz="3998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89BA1BE-CC15-1B48-B94A-D536459B4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2502" y="8463676"/>
            <a:ext cx="3378200" cy="898524"/>
          </a:xfrm>
          <a:prstGeom prst="rect">
            <a:avLst/>
          </a:prstGeom>
        </p:spPr>
        <p:txBody>
          <a:bodyPr anchor="ctr"/>
          <a:lstStyle>
            <a:lvl1pPr algn="ctr">
              <a:defRPr sz="4798" b="1">
                <a:solidFill>
                  <a:schemeClr val="bg2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138901D1-EDB0-BB45-998F-7D756253BF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2544" y="9755691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B53C5B0-0511-764B-9818-C22F323DFD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39621" y="8463676"/>
            <a:ext cx="3378200" cy="898524"/>
          </a:xfrm>
          <a:prstGeom prst="rect">
            <a:avLst/>
          </a:prstGeom>
        </p:spPr>
        <p:txBody>
          <a:bodyPr anchor="ctr"/>
          <a:lstStyle>
            <a:lvl1pPr algn="ctr">
              <a:defRPr sz="4798" b="1">
                <a:solidFill>
                  <a:schemeClr val="bg2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0C9A8F2-2702-0D49-BEAB-24F408308A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909664" y="9755691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AF5E2-A761-6144-A007-72AC2FC28AD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4843129" y="6826250"/>
            <a:ext cx="6851650" cy="762352"/>
          </a:xfrm>
          <a:prstGeom prst="rect">
            <a:avLst/>
          </a:prstGeom>
        </p:spPr>
        <p:txBody>
          <a:bodyPr anchor="ctr"/>
          <a:lstStyle>
            <a:lvl1pPr algn="ctr">
              <a:defRPr sz="39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1991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+ Content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7792819" cy="685799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id-ID"/>
              <a:t>Click Icon to Change Photo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7832574" y="6857994"/>
            <a:ext cx="7913413" cy="684194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id-ID"/>
              <a:t>Click Icon to Change Photo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5784250" y="-3870"/>
            <a:ext cx="8599752" cy="6857992"/>
          </a:xfrm>
          <a:prstGeom prst="rect">
            <a:avLst/>
          </a:prstGeom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/>
              <a:t>Click Icon to Change Photo</a:t>
            </a:r>
          </a:p>
          <a:p>
            <a:endParaRPr lang="id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A256D9-E171-584A-A056-2CDE62F86F54}"/>
              </a:ext>
            </a:extLst>
          </p:cNvPr>
          <p:cNvSpPr/>
          <p:nvPr/>
        </p:nvSpPr>
        <p:spPr>
          <a:xfrm>
            <a:off x="11640389" y="1873071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F988B-95B2-0F41-B509-46D2185FD2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00180" y="2661998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34465F0-AAD5-2641-9954-3B6DC6D607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70223" y="3815113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873057-9D46-3445-9E3A-C036B4796A50}"/>
              </a:ext>
            </a:extLst>
          </p:cNvPr>
          <p:cNvSpPr/>
          <p:nvPr userDrawn="1"/>
        </p:nvSpPr>
        <p:spPr>
          <a:xfrm>
            <a:off x="3834856" y="7902811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24912F3-5F88-2F4F-8431-A637B459D1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4647" y="8691738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2C069D62-C773-5F4C-A228-C8061D7CD7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691" y="9844853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38E26D-F877-0240-9507-DA27C78FD74B}"/>
              </a:ext>
            </a:extLst>
          </p:cNvPr>
          <p:cNvSpPr/>
          <p:nvPr userDrawn="1"/>
        </p:nvSpPr>
        <p:spPr>
          <a:xfrm>
            <a:off x="20115150" y="7902811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EACD3D0-A27A-B14E-8A1F-10B935F12B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574941" y="8691738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BAB2EAA-8AB6-9D43-8F6D-345D513DF8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744984" y="9844853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28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+ Conten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B53D3BA0-FFB2-F142-8B78-89C6BBCC7B73}"/>
              </a:ext>
            </a:extLst>
          </p:cNvPr>
          <p:cNvSpPr/>
          <p:nvPr userDrawn="1"/>
        </p:nvSpPr>
        <p:spPr>
          <a:xfrm>
            <a:off x="4325188" y="1097819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7E1406B-0B0E-B245-8650-E94BCBE997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4979" y="1886746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9FE6C80D-0441-FB4E-A161-FE53A7B70F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2" y="3039861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C60729-DA93-AA4B-A8A5-F5F97051F7C2}"/>
              </a:ext>
            </a:extLst>
          </p:cNvPr>
          <p:cNvSpPr/>
          <p:nvPr userDrawn="1"/>
        </p:nvSpPr>
        <p:spPr>
          <a:xfrm>
            <a:off x="4325188" y="8253993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F150151-68FA-C644-A144-79CA9B1B943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2784979" y="9042920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3092E41E-50E9-5545-A36B-F0DE5B3C3FB4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955022" y="10196035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865CAE8-5CF4-7045-91ED-E8C12AE59741}"/>
              </a:ext>
            </a:extLst>
          </p:cNvPr>
          <p:cNvSpPr/>
          <p:nvPr userDrawn="1"/>
        </p:nvSpPr>
        <p:spPr>
          <a:xfrm>
            <a:off x="20168164" y="1097819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C375E08-091F-7340-B9B7-C2C3CF32617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8627955" y="1886746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9B4471DD-9484-E84C-969B-7B070770AA17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16797996" y="3039861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28752F7-ECC1-144E-8FEC-1C4E4E12F7D1}"/>
              </a:ext>
            </a:extLst>
          </p:cNvPr>
          <p:cNvSpPr/>
          <p:nvPr userDrawn="1"/>
        </p:nvSpPr>
        <p:spPr>
          <a:xfrm>
            <a:off x="20168164" y="8253993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ABBF111-8A51-D343-A1B5-F0E2106E8081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8627955" y="9042920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979E147C-32E7-F049-A2C1-AA7010606F45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16797996" y="10196035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Рисунок 4">
            <a:extLst>
              <a:ext uri="{FF2B5EF4-FFF2-40B4-BE49-F238E27FC236}">
                <a16:creationId xmlns:a16="http://schemas.microsoft.com/office/drawing/2014/main" id="{ED79AA77-FDFA-5B4C-84F9-3E8CD5D6B297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8478748" y="-28516"/>
            <a:ext cx="3694398" cy="692715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/>
              <a:t>Click Icon to Change Photo</a:t>
            </a:r>
          </a:p>
          <a:p>
            <a:endParaRPr lang="en-US"/>
          </a:p>
        </p:txBody>
      </p:sp>
      <p:sp>
        <p:nvSpPr>
          <p:cNvPr id="19" name="Рисунок 4">
            <a:extLst>
              <a:ext uri="{FF2B5EF4-FFF2-40B4-BE49-F238E27FC236}">
                <a16:creationId xmlns:a16="http://schemas.microsoft.com/office/drawing/2014/main" id="{EF41D5EF-FBA6-5040-9E08-674A4815AACE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2215147" y="-28516"/>
            <a:ext cx="3694398" cy="692715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/>
              <a:t>Click Icon to Change Photo</a:t>
            </a:r>
          </a:p>
          <a:p>
            <a:endParaRPr lang="en-US"/>
          </a:p>
        </p:txBody>
      </p:sp>
      <p:sp>
        <p:nvSpPr>
          <p:cNvPr id="20" name="Рисунок 4">
            <a:extLst>
              <a:ext uri="{FF2B5EF4-FFF2-40B4-BE49-F238E27FC236}">
                <a16:creationId xmlns:a16="http://schemas.microsoft.com/office/drawing/2014/main" id="{B77BD9E3-621D-6C4F-B3D9-913E268DF3A1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8477282" y="6943090"/>
            <a:ext cx="3694398" cy="684863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/>
              <a:t>Click Icon to Change Photo</a:t>
            </a:r>
          </a:p>
          <a:p>
            <a:endParaRPr lang="en-US"/>
          </a:p>
        </p:txBody>
      </p:sp>
      <p:sp>
        <p:nvSpPr>
          <p:cNvPr id="21" name="Рисунок 4">
            <a:extLst>
              <a:ext uri="{FF2B5EF4-FFF2-40B4-BE49-F238E27FC236}">
                <a16:creationId xmlns:a16="http://schemas.microsoft.com/office/drawing/2014/main" id="{04E76A11-720B-4143-875B-9856B63830B5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12215147" y="6943090"/>
            <a:ext cx="3694398" cy="684863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/>
              <a:t>Click Icon to Change Photo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 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Рисунок 4"/>
          <p:cNvSpPr>
            <a:spLocks noGrp="1"/>
          </p:cNvSpPr>
          <p:nvPr>
            <p:ph type="pic" sz="quarter" idx="86" hasCustomPrompt="1"/>
          </p:nvPr>
        </p:nvSpPr>
        <p:spPr>
          <a:xfrm>
            <a:off x="2" y="-25398"/>
            <a:ext cx="12192007" cy="460057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/>
              <a:t>Click Icon to Change Photo</a:t>
            </a:r>
          </a:p>
          <a:p>
            <a:endParaRPr lang="en-US"/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14472478" y="1422402"/>
            <a:ext cx="8387686" cy="171084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798" b="0" baseline="0">
                <a:solidFill>
                  <a:schemeClr val="bg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NEW ITEMS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14472478" y="5994400"/>
            <a:ext cx="8387686" cy="171084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798" b="0" baseline="0">
                <a:solidFill>
                  <a:schemeClr val="accent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NEW ITEMS</a:t>
            </a:r>
          </a:p>
        </p:txBody>
      </p:sp>
      <p:sp>
        <p:nvSpPr>
          <p:cNvPr id="61" name="Рисунок 4"/>
          <p:cNvSpPr>
            <a:spLocks noGrp="1"/>
          </p:cNvSpPr>
          <p:nvPr>
            <p:ph type="pic" sz="quarter" idx="87" hasCustomPrompt="1"/>
          </p:nvPr>
        </p:nvSpPr>
        <p:spPr>
          <a:xfrm>
            <a:off x="3" y="4603755"/>
            <a:ext cx="12192001" cy="451484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/>
              <a:t>Click Icon to Change Photo</a:t>
            </a:r>
          </a:p>
          <a:p>
            <a:endParaRPr lang="en-US"/>
          </a:p>
        </p:txBody>
      </p:sp>
      <p:sp>
        <p:nvSpPr>
          <p:cNvPr id="62" name="Рисунок 4"/>
          <p:cNvSpPr>
            <a:spLocks noGrp="1"/>
          </p:cNvSpPr>
          <p:nvPr>
            <p:ph type="pic" sz="quarter" idx="88" hasCustomPrompt="1"/>
          </p:nvPr>
        </p:nvSpPr>
        <p:spPr>
          <a:xfrm>
            <a:off x="2" y="9151555"/>
            <a:ext cx="12192007" cy="4571998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/>
              <a:t>Click Icon to Change Photo</a:t>
            </a:r>
          </a:p>
          <a:p>
            <a:endParaRPr lang="en-US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E102A259-5898-8344-85DB-368A545EF8C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4472478" y="10745306"/>
            <a:ext cx="8387686" cy="171084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798" b="0" baseline="0">
                <a:solidFill>
                  <a:schemeClr val="accent3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NEW ITEMS</a:t>
            </a:r>
          </a:p>
        </p:txBody>
      </p:sp>
    </p:spTree>
    <p:extLst>
      <p:ext uri="{BB962C8B-B14F-4D97-AF65-F5344CB8AC3E}">
        <p14:creationId xmlns:p14="http://schemas.microsoft.com/office/powerpoint/2010/main" val="41236211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/>
      <p:bldP spid="62" grpId="0"/>
      <p:bldP spid="1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2780F7E-14BA-8E49-A8BF-D4CF3F8FDBC5}"/>
              </a:ext>
            </a:extLst>
          </p:cNvPr>
          <p:cNvSpPr/>
          <p:nvPr userDrawn="1"/>
        </p:nvSpPr>
        <p:spPr>
          <a:xfrm>
            <a:off x="1342993" y="3365042"/>
            <a:ext cx="5425087" cy="5425088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4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B1EAD-2AB5-AA45-90E7-4B340FEA7E2C}"/>
              </a:ext>
            </a:extLst>
          </p:cNvPr>
          <p:cNvSpPr/>
          <p:nvPr userDrawn="1"/>
        </p:nvSpPr>
        <p:spPr>
          <a:xfrm>
            <a:off x="6768083" y="3365042"/>
            <a:ext cx="5425087" cy="5425088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4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D75D7B-C466-B84B-94C2-0CF10FCD8F80}"/>
              </a:ext>
            </a:extLst>
          </p:cNvPr>
          <p:cNvSpPr/>
          <p:nvPr userDrawn="1"/>
        </p:nvSpPr>
        <p:spPr>
          <a:xfrm>
            <a:off x="12190836" y="3365042"/>
            <a:ext cx="5425087" cy="5425088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4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A1FE36-0985-7C4B-98B1-FFCCB18E24A5}"/>
              </a:ext>
            </a:extLst>
          </p:cNvPr>
          <p:cNvSpPr/>
          <p:nvPr userDrawn="1"/>
        </p:nvSpPr>
        <p:spPr>
          <a:xfrm>
            <a:off x="17615928" y="3365042"/>
            <a:ext cx="5425087" cy="5425088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18EB5CCF-6D0A-FB4F-9500-5E56D6E98AE1}"/>
              </a:ext>
            </a:extLst>
          </p:cNvPr>
          <p:cNvSpPr/>
          <p:nvPr userDrawn="1"/>
        </p:nvSpPr>
        <p:spPr>
          <a:xfrm>
            <a:off x="1345821" y="3346361"/>
            <a:ext cx="5419427" cy="5419426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D09E69B-F3E2-304D-A678-39F1C8A98719}"/>
              </a:ext>
            </a:extLst>
          </p:cNvPr>
          <p:cNvSpPr/>
          <p:nvPr userDrawn="1"/>
        </p:nvSpPr>
        <p:spPr>
          <a:xfrm rot="10800000">
            <a:off x="6770911" y="3389393"/>
            <a:ext cx="5419427" cy="5419426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7D1F4E7-0014-6746-AD44-B94638EDBEA9}"/>
              </a:ext>
            </a:extLst>
          </p:cNvPr>
          <p:cNvSpPr/>
          <p:nvPr userDrawn="1"/>
        </p:nvSpPr>
        <p:spPr>
          <a:xfrm>
            <a:off x="12193662" y="3346361"/>
            <a:ext cx="5419427" cy="5419426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4B4744D-4168-4E4C-A83C-2E26E17D6BD5}"/>
              </a:ext>
            </a:extLst>
          </p:cNvPr>
          <p:cNvSpPr/>
          <p:nvPr userDrawn="1"/>
        </p:nvSpPr>
        <p:spPr>
          <a:xfrm rot="10800000">
            <a:off x="17618752" y="3389393"/>
            <a:ext cx="5419427" cy="5419426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E05944-BC6B-AF4C-B1A6-522E0049645E}"/>
              </a:ext>
            </a:extLst>
          </p:cNvPr>
          <p:cNvSpPr txBox="1"/>
          <p:nvPr userDrawn="1"/>
        </p:nvSpPr>
        <p:spPr>
          <a:xfrm>
            <a:off x="2686418" y="5628889"/>
            <a:ext cx="2738249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98" b="1">
                <a:solidFill>
                  <a:schemeClr val="bg1"/>
                </a:solidFill>
              </a:rPr>
              <a:t>Step 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1CEA4-E78F-5E4A-A0EA-DF5BC9D379C4}"/>
              </a:ext>
            </a:extLst>
          </p:cNvPr>
          <p:cNvSpPr txBox="1"/>
          <p:nvPr userDrawn="1"/>
        </p:nvSpPr>
        <p:spPr>
          <a:xfrm>
            <a:off x="1090858" y="9647288"/>
            <a:ext cx="5674390" cy="139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998">
                <a:solidFill>
                  <a:schemeClr val="bg1"/>
                </a:solidFill>
              </a:rPr>
              <a:t>Involve the audience and motivate them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6E816E-AE03-8A4C-9BAB-2728DD64C914}"/>
              </a:ext>
            </a:extLst>
          </p:cNvPr>
          <p:cNvSpPr txBox="1"/>
          <p:nvPr userDrawn="1"/>
        </p:nvSpPr>
        <p:spPr>
          <a:xfrm>
            <a:off x="8111506" y="5628889"/>
            <a:ext cx="2738249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98" b="1">
                <a:solidFill>
                  <a:schemeClr val="bg1"/>
                </a:solidFill>
              </a:rPr>
              <a:t>Step 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6AE0A-CD66-CF44-AFAA-AA50992AF2C2}"/>
              </a:ext>
            </a:extLst>
          </p:cNvPr>
          <p:cNvSpPr txBox="1"/>
          <p:nvPr userDrawn="1"/>
        </p:nvSpPr>
        <p:spPr>
          <a:xfrm>
            <a:off x="6515947" y="9647288"/>
            <a:ext cx="5674390" cy="139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998">
                <a:solidFill>
                  <a:schemeClr val="bg1"/>
                </a:solidFill>
              </a:rPr>
              <a:t>Involve the audience and motivate them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72C1AD-8395-C140-8058-2EE2956849B9}"/>
              </a:ext>
            </a:extLst>
          </p:cNvPr>
          <p:cNvSpPr txBox="1"/>
          <p:nvPr userDrawn="1"/>
        </p:nvSpPr>
        <p:spPr>
          <a:xfrm>
            <a:off x="13534257" y="5628889"/>
            <a:ext cx="2738249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98" b="1">
                <a:solidFill>
                  <a:schemeClr val="bg1"/>
                </a:solidFill>
              </a:rPr>
              <a:t>Step 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9D9995-D460-EA40-A0DE-38D420CC1619}"/>
              </a:ext>
            </a:extLst>
          </p:cNvPr>
          <p:cNvSpPr txBox="1"/>
          <p:nvPr userDrawn="1"/>
        </p:nvSpPr>
        <p:spPr>
          <a:xfrm>
            <a:off x="11938699" y="9647288"/>
            <a:ext cx="5674390" cy="139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998">
                <a:solidFill>
                  <a:schemeClr val="bg1"/>
                </a:solidFill>
              </a:rPr>
              <a:t>Involve the audience and motivate them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976319-08C3-794E-91B9-34065101689B}"/>
              </a:ext>
            </a:extLst>
          </p:cNvPr>
          <p:cNvSpPr txBox="1"/>
          <p:nvPr userDrawn="1"/>
        </p:nvSpPr>
        <p:spPr>
          <a:xfrm>
            <a:off x="18959349" y="5628889"/>
            <a:ext cx="2738249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98" b="1">
                <a:solidFill>
                  <a:schemeClr val="bg1"/>
                </a:solidFill>
              </a:rPr>
              <a:t>Step 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5A1571-34BA-F941-BF9F-71AE225C4EDF}"/>
              </a:ext>
            </a:extLst>
          </p:cNvPr>
          <p:cNvSpPr txBox="1"/>
          <p:nvPr userDrawn="1"/>
        </p:nvSpPr>
        <p:spPr>
          <a:xfrm>
            <a:off x="17363792" y="9647288"/>
            <a:ext cx="5674390" cy="139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998">
                <a:solidFill>
                  <a:schemeClr val="bg1"/>
                </a:solidFill>
              </a:rPr>
              <a:t>Involve the audience and motivate them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ECDF45-EFC1-8C4E-A937-105820B6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1220904"/>
            <a:ext cx="21031201" cy="148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03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te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ECDF45-EFC1-8C4E-A937-105820B6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10821266"/>
            <a:ext cx="21031201" cy="148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70B783-4DF7-FE4D-8E34-A74A81811F13}"/>
              </a:ext>
            </a:extLst>
          </p:cNvPr>
          <p:cNvGrpSpPr/>
          <p:nvPr userDrawn="1"/>
        </p:nvGrpSpPr>
        <p:grpSpPr>
          <a:xfrm>
            <a:off x="15567155" y="5729380"/>
            <a:ext cx="1207008" cy="1207008"/>
            <a:chOff x="4040238" y="1899265"/>
            <a:chExt cx="603504" cy="60350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CC7CFDA-5097-AC4C-9922-EB8EC3B735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0238" y="1899265"/>
              <a:ext cx="603504" cy="603504"/>
            </a:xfrm>
            <a:prstGeom prst="ellipse">
              <a:avLst/>
            </a:prstGeom>
            <a:noFill/>
            <a:ln w="1143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Open Sans Ligh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EF06CD-382F-4B4E-B02C-9E8B4EA3D3B3}"/>
                </a:ext>
              </a:extLst>
            </p:cNvPr>
            <p:cNvSpPr txBox="1"/>
            <p:nvPr/>
          </p:nvSpPr>
          <p:spPr>
            <a:xfrm>
              <a:off x="4040238" y="2070212"/>
              <a:ext cx="60350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04</a:t>
              </a:r>
            </a:p>
          </p:txBody>
        </p:sp>
      </p:grpSp>
      <p:sp>
        <p:nvSpPr>
          <p:cNvPr id="24" name="Line 5">
            <a:extLst>
              <a:ext uri="{FF2B5EF4-FFF2-40B4-BE49-F238E27FC236}">
                <a16:creationId xmlns:a16="http://schemas.microsoft.com/office/drawing/2014/main" id="{6E274D75-7561-684D-AAE5-BA6FAD86995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04565" y="5"/>
            <a:ext cx="2" cy="6662986"/>
          </a:xfrm>
          <a:prstGeom prst="line">
            <a:avLst/>
          </a:prstGeom>
          <a:noFill/>
          <a:ln w="1143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endParaRPr lang="en-US" sz="4794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DC9DEA8B-05F5-1945-A9BA-14753C45955D}"/>
              </a:ext>
            </a:extLst>
          </p:cNvPr>
          <p:cNvSpPr>
            <a:spLocks/>
          </p:cNvSpPr>
          <p:nvPr userDrawn="1"/>
        </p:nvSpPr>
        <p:spPr bwMode="auto">
          <a:xfrm>
            <a:off x="7952570" y="0"/>
            <a:ext cx="3460835" cy="6156340"/>
          </a:xfrm>
          <a:custGeom>
            <a:avLst/>
            <a:gdLst>
              <a:gd name="T0" fmla="*/ 929 w 929"/>
              <a:gd name="T1" fmla="*/ 0 h 1388"/>
              <a:gd name="T2" fmla="*/ 929 w 929"/>
              <a:gd name="T3" fmla="*/ 1082 h 1388"/>
              <a:gd name="T4" fmla="*/ 0 w 929"/>
              <a:gd name="T5" fmla="*/ 1388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9" h="1388">
                <a:moveTo>
                  <a:pt x="929" y="0"/>
                </a:moveTo>
                <a:lnTo>
                  <a:pt x="929" y="1082"/>
                </a:lnTo>
                <a:lnTo>
                  <a:pt x="0" y="1388"/>
                </a:lnTo>
              </a:path>
            </a:pathLst>
          </a:custGeom>
          <a:noFill/>
          <a:ln w="114300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endParaRPr lang="en-US" sz="4794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40E9CDA-1ACA-E041-B812-236FD98C20D7}"/>
              </a:ext>
            </a:extLst>
          </p:cNvPr>
          <p:cNvSpPr>
            <a:spLocks/>
          </p:cNvSpPr>
          <p:nvPr userDrawn="1"/>
        </p:nvSpPr>
        <p:spPr bwMode="auto">
          <a:xfrm>
            <a:off x="9248986" y="0"/>
            <a:ext cx="1776987" cy="4237792"/>
          </a:xfrm>
          <a:custGeom>
            <a:avLst/>
            <a:gdLst>
              <a:gd name="T0" fmla="*/ 477 w 477"/>
              <a:gd name="T1" fmla="*/ 0 h 873"/>
              <a:gd name="T2" fmla="*/ 477 w 477"/>
              <a:gd name="T3" fmla="*/ 718 h 873"/>
              <a:gd name="T4" fmla="*/ 0 w 477"/>
              <a:gd name="T5" fmla="*/ 873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7" h="873">
                <a:moveTo>
                  <a:pt x="477" y="0"/>
                </a:moveTo>
                <a:lnTo>
                  <a:pt x="477" y="718"/>
                </a:lnTo>
                <a:lnTo>
                  <a:pt x="0" y="873"/>
                </a:lnTo>
              </a:path>
            </a:pathLst>
          </a:custGeom>
          <a:noFill/>
          <a:ln w="1143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endParaRPr lang="en-US" sz="4794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7762AB39-F508-D344-8C2F-AB8FD7A1D5F2}"/>
              </a:ext>
            </a:extLst>
          </p:cNvPr>
          <p:cNvSpPr>
            <a:spLocks/>
          </p:cNvSpPr>
          <p:nvPr userDrawn="1"/>
        </p:nvSpPr>
        <p:spPr bwMode="auto">
          <a:xfrm>
            <a:off x="12192003" y="0"/>
            <a:ext cx="3464562" cy="6156340"/>
          </a:xfrm>
          <a:custGeom>
            <a:avLst/>
            <a:gdLst>
              <a:gd name="T0" fmla="*/ 0 w 930"/>
              <a:gd name="T1" fmla="*/ 0 h 1388"/>
              <a:gd name="T2" fmla="*/ 0 w 930"/>
              <a:gd name="T3" fmla="*/ 1082 h 1388"/>
              <a:gd name="T4" fmla="*/ 930 w 930"/>
              <a:gd name="T5" fmla="*/ 1388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30" h="1388">
                <a:moveTo>
                  <a:pt x="0" y="0"/>
                </a:moveTo>
                <a:lnTo>
                  <a:pt x="0" y="1082"/>
                </a:lnTo>
                <a:lnTo>
                  <a:pt x="930" y="1388"/>
                </a:lnTo>
              </a:path>
            </a:pathLst>
          </a:custGeom>
          <a:noFill/>
          <a:ln w="114300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endParaRPr lang="en-US" sz="4794"/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9CFD4C92-9127-A049-99CB-792647B43E12}"/>
              </a:ext>
            </a:extLst>
          </p:cNvPr>
          <p:cNvSpPr>
            <a:spLocks/>
          </p:cNvSpPr>
          <p:nvPr userDrawn="1"/>
        </p:nvSpPr>
        <p:spPr bwMode="auto">
          <a:xfrm>
            <a:off x="12583161" y="0"/>
            <a:ext cx="1776987" cy="4237792"/>
          </a:xfrm>
          <a:custGeom>
            <a:avLst/>
            <a:gdLst>
              <a:gd name="T0" fmla="*/ 0 w 477"/>
              <a:gd name="T1" fmla="*/ 0 h 873"/>
              <a:gd name="T2" fmla="*/ 0 w 477"/>
              <a:gd name="T3" fmla="*/ 718 h 873"/>
              <a:gd name="T4" fmla="*/ 477 w 477"/>
              <a:gd name="T5" fmla="*/ 873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7" h="873">
                <a:moveTo>
                  <a:pt x="0" y="0"/>
                </a:moveTo>
                <a:lnTo>
                  <a:pt x="0" y="718"/>
                </a:lnTo>
                <a:lnTo>
                  <a:pt x="477" y="873"/>
                </a:lnTo>
              </a:path>
            </a:pathLst>
          </a:custGeom>
          <a:noFill/>
          <a:ln w="1143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endParaRPr lang="en-US" sz="4794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FADF14-32D5-FE4C-A88F-6D1272AEE35B}"/>
              </a:ext>
            </a:extLst>
          </p:cNvPr>
          <p:cNvSpPr txBox="1"/>
          <p:nvPr userDrawn="1"/>
        </p:nvSpPr>
        <p:spPr>
          <a:xfrm>
            <a:off x="17544395" y="6863199"/>
            <a:ext cx="226857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>
                <a:solidFill>
                  <a:schemeClr val="bg1"/>
                </a:solidFill>
              </a:rPr>
              <a:t>Arial 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582CE6-3925-8F4A-831D-0E0B9994CE4C}"/>
              </a:ext>
            </a:extLst>
          </p:cNvPr>
          <p:cNvSpPr txBox="1"/>
          <p:nvPr userDrawn="1"/>
        </p:nvSpPr>
        <p:spPr>
          <a:xfrm>
            <a:off x="3797427" y="6851607"/>
            <a:ext cx="2268633" cy="1569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798">
                <a:solidFill>
                  <a:schemeClr val="bg1"/>
                </a:solidFill>
              </a:rPr>
              <a:t>Arial 24</a:t>
            </a:r>
          </a:p>
          <a:p>
            <a:pPr algn="r"/>
            <a:endParaRPr lang="en-US" sz="4798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829DAB-EC0F-9649-B059-D3888AB1651A}"/>
              </a:ext>
            </a:extLst>
          </p:cNvPr>
          <p:cNvSpPr txBox="1"/>
          <p:nvPr userDrawn="1"/>
        </p:nvSpPr>
        <p:spPr>
          <a:xfrm>
            <a:off x="16976311" y="3114959"/>
            <a:ext cx="226857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>
                <a:solidFill>
                  <a:schemeClr val="bg1"/>
                </a:solidFill>
              </a:rPr>
              <a:t>Arial 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20266D-C9E3-F745-AD6D-12D7266276F5}"/>
              </a:ext>
            </a:extLst>
          </p:cNvPr>
          <p:cNvSpPr txBox="1"/>
          <p:nvPr userDrawn="1"/>
        </p:nvSpPr>
        <p:spPr>
          <a:xfrm>
            <a:off x="4584360" y="3348189"/>
            <a:ext cx="226857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798">
                <a:solidFill>
                  <a:schemeClr val="bg1"/>
                </a:solidFill>
              </a:rPr>
              <a:t>Arial 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848621-7C07-D34A-BE33-1EF83FAF6400}"/>
              </a:ext>
            </a:extLst>
          </p:cNvPr>
          <p:cNvSpPr txBox="1"/>
          <p:nvPr userDrawn="1"/>
        </p:nvSpPr>
        <p:spPr>
          <a:xfrm>
            <a:off x="10646435" y="8674615"/>
            <a:ext cx="226857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798">
                <a:solidFill>
                  <a:schemeClr val="bg1"/>
                </a:solidFill>
              </a:rPr>
              <a:t>Arial 24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0E319D-E753-7D4E-98E3-9BF343E8C288}"/>
              </a:ext>
            </a:extLst>
          </p:cNvPr>
          <p:cNvGrpSpPr/>
          <p:nvPr userDrawn="1"/>
        </p:nvGrpSpPr>
        <p:grpSpPr>
          <a:xfrm>
            <a:off x="8006578" y="3748416"/>
            <a:ext cx="1207008" cy="1207008"/>
            <a:chOff x="4040238" y="1899265"/>
            <a:chExt cx="603504" cy="60350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FE3ABF3-1F22-A049-B5F3-B22584F1B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0238" y="1899265"/>
              <a:ext cx="603504" cy="603504"/>
            </a:xfrm>
            <a:prstGeom prst="ellipse">
              <a:avLst/>
            </a:prstGeom>
            <a:noFill/>
            <a:ln w="1143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Open Sans Ligh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D760A8-68CA-9B4C-9D16-119E376E76AB}"/>
                </a:ext>
              </a:extLst>
            </p:cNvPr>
            <p:cNvSpPr txBox="1"/>
            <p:nvPr/>
          </p:nvSpPr>
          <p:spPr>
            <a:xfrm>
              <a:off x="4040238" y="2070212"/>
              <a:ext cx="60350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F1536A-772B-9C46-8515-1804B11A4C01}"/>
              </a:ext>
            </a:extLst>
          </p:cNvPr>
          <p:cNvGrpSpPr/>
          <p:nvPr userDrawn="1"/>
        </p:nvGrpSpPr>
        <p:grpSpPr>
          <a:xfrm>
            <a:off x="14360147" y="3748416"/>
            <a:ext cx="1207008" cy="1207008"/>
            <a:chOff x="4040238" y="1899265"/>
            <a:chExt cx="603504" cy="60350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DD558BC-3A52-6846-A716-92F6A446EF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0238" y="1899265"/>
              <a:ext cx="603504" cy="603504"/>
            </a:xfrm>
            <a:prstGeom prst="ellipse">
              <a:avLst/>
            </a:prstGeom>
            <a:noFill/>
            <a:ln w="1143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Open Sans Ligh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860F66A-9728-1D49-BF2F-01958F68063E}"/>
                </a:ext>
              </a:extLst>
            </p:cNvPr>
            <p:cNvSpPr txBox="1"/>
            <p:nvPr/>
          </p:nvSpPr>
          <p:spPr>
            <a:xfrm>
              <a:off x="4040238" y="2070212"/>
              <a:ext cx="60350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7D0BFE-E1C3-E346-A7F0-CCCA81DDF09A}"/>
              </a:ext>
            </a:extLst>
          </p:cNvPr>
          <p:cNvGrpSpPr/>
          <p:nvPr userDrawn="1"/>
        </p:nvGrpSpPr>
        <p:grpSpPr>
          <a:xfrm>
            <a:off x="6719289" y="5732426"/>
            <a:ext cx="1207008" cy="1207008"/>
            <a:chOff x="4040238" y="1899265"/>
            <a:chExt cx="603504" cy="60350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48C32FD-81B7-F446-898A-EB03B8572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0238" y="1899265"/>
              <a:ext cx="603504" cy="603504"/>
            </a:xfrm>
            <a:prstGeom prst="ellipse">
              <a:avLst/>
            </a:prstGeom>
            <a:noFill/>
            <a:ln w="1143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Open Sans Ligh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AE85853-2B7C-134C-AF25-736DD69D88A0}"/>
                </a:ext>
              </a:extLst>
            </p:cNvPr>
            <p:cNvSpPr txBox="1"/>
            <p:nvPr/>
          </p:nvSpPr>
          <p:spPr>
            <a:xfrm>
              <a:off x="4040238" y="2070212"/>
              <a:ext cx="60350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4E268FA-2CD9-454F-AD41-89E4EF37A50C}"/>
              </a:ext>
            </a:extLst>
          </p:cNvPr>
          <p:cNvGrpSpPr/>
          <p:nvPr userDrawn="1"/>
        </p:nvGrpSpPr>
        <p:grpSpPr>
          <a:xfrm>
            <a:off x="11201722" y="6721356"/>
            <a:ext cx="1207008" cy="1207008"/>
            <a:chOff x="5600861" y="3360678"/>
            <a:chExt cx="603504" cy="60350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B78B9EB-3CBF-1C41-BDB3-CBED71729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0861" y="3360678"/>
              <a:ext cx="603504" cy="603504"/>
            </a:xfrm>
            <a:prstGeom prst="ellipse">
              <a:avLst/>
            </a:prstGeom>
            <a:noFill/>
            <a:ln w="1143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Open Sans Ligh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404141-F764-2940-B644-CF6B07EBB191}"/>
                </a:ext>
              </a:extLst>
            </p:cNvPr>
            <p:cNvSpPr txBox="1"/>
            <p:nvPr/>
          </p:nvSpPr>
          <p:spPr>
            <a:xfrm>
              <a:off x="5600861" y="3531625"/>
              <a:ext cx="60350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8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B6A2E89-D25D-CC4D-8670-915F29B8C960}"/>
              </a:ext>
            </a:extLst>
          </p:cNvPr>
          <p:cNvCxnSpPr/>
          <p:nvPr userDrawn="1"/>
        </p:nvCxnSpPr>
        <p:spPr>
          <a:xfrm flipV="1">
            <a:off x="6879840" y="8761490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A270986A-336D-CB4B-9477-803D75BEB89D}"/>
              </a:ext>
            </a:extLst>
          </p:cNvPr>
          <p:cNvSpPr/>
          <p:nvPr userDrawn="1"/>
        </p:nvSpPr>
        <p:spPr>
          <a:xfrm>
            <a:off x="5904138" y="9847539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EBF0DF-9E15-3F42-A4C9-2E63F38D6094}"/>
              </a:ext>
            </a:extLst>
          </p:cNvPr>
          <p:cNvCxnSpPr/>
          <p:nvPr userDrawn="1"/>
        </p:nvCxnSpPr>
        <p:spPr>
          <a:xfrm flipV="1">
            <a:off x="21045599" y="8761490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0CE34E2-B7E7-BB40-A9FF-22100238E5A2}"/>
              </a:ext>
            </a:extLst>
          </p:cNvPr>
          <p:cNvSpPr/>
          <p:nvPr userDrawn="1"/>
        </p:nvSpPr>
        <p:spPr>
          <a:xfrm>
            <a:off x="20069897" y="9847539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sp>
        <p:nvSpPr>
          <p:cNvPr id="50" name="Chevron 62">
            <a:extLst>
              <a:ext uri="{FF2B5EF4-FFF2-40B4-BE49-F238E27FC236}">
                <a16:creationId xmlns:a16="http://schemas.microsoft.com/office/drawing/2014/main" id="{32EC14E2-9A78-DF4B-B1FC-6A1DDC2139CA}"/>
              </a:ext>
            </a:extLst>
          </p:cNvPr>
          <p:cNvSpPr/>
          <p:nvPr userDrawn="1"/>
        </p:nvSpPr>
        <p:spPr>
          <a:xfrm>
            <a:off x="19320280" y="7615263"/>
            <a:ext cx="3450641" cy="849262"/>
          </a:xfrm>
          <a:prstGeom prst="chevron">
            <a:avLst/>
          </a:prstGeom>
          <a:solidFill>
            <a:schemeClr val="bg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2017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695A626-3EFA-A74E-8FEF-911EB702B0FB}"/>
              </a:ext>
            </a:extLst>
          </p:cNvPr>
          <p:cNvCxnSpPr/>
          <p:nvPr userDrawn="1"/>
        </p:nvCxnSpPr>
        <p:spPr>
          <a:xfrm flipV="1">
            <a:off x="13962718" y="8761490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51DFCA96-3CBA-374E-BAE6-D0F2689B7BBD}"/>
              </a:ext>
            </a:extLst>
          </p:cNvPr>
          <p:cNvSpPr/>
          <p:nvPr userDrawn="1"/>
        </p:nvSpPr>
        <p:spPr>
          <a:xfrm>
            <a:off x="12987016" y="9847539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59900B-E3D6-154A-853E-F8CC65C2BD7F}"/>
              </a:ext>
            </a:extLst>
          </p:cNvPr>
          <p:cNvCxnSpPr/>
          <p:nvPr userDrawn="1"/>
        </p:nvCxnSpPr>
        <p:spPr>
          <a:xfrm flipV="1">
            <a:off x="3338399" y="6570712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61708D4F-20B8-3E4D-940A-056EB94EF1E4}"/>
              </a:ext>
            </a:extLst>
          </p:cNvPr>
          <p:cNvSpPr/>
          <p:nvPr userDrawn="1"/>
        </p:nvSpPr>
        <p:spPr>
          <a:xfrm>
            <a:off x="2362697" y="4240545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9834D4-CA3C-1443-B83C-877AE343E38D}"/>
              </a:ext>
            </a:extLst>
          </p:cNvPr>
          <p:cNvCxnSpPr/>
          <p:nvPr userDrawn="1"/>
        </p:nvCxnSpPr>
        <p:spPr>
          <a:xfrm flipV="1">
            <a:off x="17504158" y="6570712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2EFE9854-D393-9340-882F-01A84E08A2ED}"/>
              </a:ext>
            </a:extLst>
          </p:cNvPr>
          <p:cNvSpPr/>
          <p:nvPr userDrawn="1"/>
        </p:nvSpPr>
        <p:spPr>
          <a:xfrm>
            <a:off x="16528456" y="4240545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34A71BE-295C-6A47-B894-3E91A66B7240}"/>
              </a:ext>
            </a:extLst>
          </p:cNvPr>
          <p:cNvCxnSpPr/>
          <p:nvPr userDrawn="1"/>
        </p:nvCxnSpPr>
        <p:spPr>
          <a:xfrm flipV="1">
            <a:off x="10421280" y="6570712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8756D37D-4BC0-A747-BDC2-56BB04C3F24D}"/>
              </a:ext>
            </a:extLst>
          </p:cNvPr>
          <p:cNvSpPr/>
          <p:nvPr userDrawn="1"/>
        </p:nvSpPr>
        <p:spPr>
          <a:xfrm>
            <a:off x="9445578" y="4240545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0359BDE-A876-6E49-8686-6C00BE7739EC}"/>
              </a:ext>
            </a:extLst>
          </p:cNvPr>
          <p:cNvSpPr txBox="1"/>
          <p:nvPr userDrawn="1"/>
        </p:nvSpPr>
        <p:spPr>
          <a:xfrm>
            <a:off x="4584099" y="489583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F29958-926C-FE4D-8E13-75E0A0C51770}"/>
              </a:ext>
            </a:extLst>
          </p:cNvPr>
          <p:cNvSpPr txBox="1"/>
          <p:nvPr userDrawn="1"/>
        </p:nvSpPr>
        <p:spPr>
          <a:xfrm>
            <a:off x="11666977" y="489583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32BE33C-7D85-A24D-B420-59D3A9D45F5B}"/>
              </a:ext>
            </a:extLst>
          </p:cNvPr>
          <p:cNvSpPr txBox="1"/>
          <p:nvPr userDrawn="1"/>
        </p:nvSpPr>
        <p:spPr>
          <a:xfrm>
            <a:off x="18749856" y="489583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F939A5-6C85-2047-AD6A-634D9B0FBE83}"/>
              </a:ext>
            </a:extLst>
          </p:cNvPr>
          <p:cNvSpPr txBox="1"/>
          <p:nvPr userDrawn="1"/>
        </p:nvSpPr>
        <p:spPr>
          <a:xfrm>
            <a:off x="16474691" y="1051324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CC75A72-6937-4E43-BB48-DB75643ECEFC}"/>
              </a:ext>
            </a:extLst>
          </p:cNvPr>
          <p:cNvSpPr txBox="1"/>
          <p:nvPr userDrawn="1"/>
        </p:nvSpPr>
        <p:spPr>
          <a:xfrm>
            <a:off x="9391813" y="1051324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D5A797-7CD5-A441-9CBA-216C29F4CAB0}"/>
              </a:ext>
            </a:extLst>
          </p:cNvPr>
          <p:cNvSpPr txBox="1"/>
          <p:nvPr userDrawn="1"/>
        </p:nvSpPr>
        <p:spPr>
          <a:xfrm>
            <a:off x="2308934" y="1051324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0B32A09-DBC8-5342-8189-360C42692213}"/>
              </a:ext>
            </a:extLst>
          </p:cNvPr>
          <p:cNvSpPr txBox="1"/>
          <p:nvPr userDrawn="1"/>
        </p:nvSpPr>
        <p:spPr>
          <a:xfrm>
            <a:off x="13662798" y="10178507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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1164851-8ACA-6749-A277-CBABEB606BEA}"/>
              </a:ext>
            </a:extLst>
          </p:cNvPr>
          <p:cNvSpPr txBox="1"/>
          <p:nvPr userDrawn="1"/>
        </p:nvSpPr>
        <p:spPr>
          <a:xfrm>
            <a:off x="6579921" y="10178507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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B05D004-6866-6440-8850-03A4040F098C}"/>
              </a:ext>
            </a:extLst>
          </p:cNvPr>
          <p:cNvSpPr txBox="1"/>
          <p:nvPr userDrawn="1"/>
        </p:nvSpPr>
        <p:spPr>
          <a:xfrm>
            <a:off x="3038481" y="4520011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A545981-348B-9B4A-A2A3-C676FF8DE27D}"/>
              </a:ext>
            </a:extLst>
          </p:cNvPr>
          <p:cNvSpPr txBox="1"/>
          <p:nvPr userDrawn="1"/>
        </p:nvSpPr>
        <p:spPr>
          <a:xfrm>
            <a:off x="10121361" y="4545763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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139755-1508-004C-8037-053A6C1BE544}"/>
              </a:ext>
            </a:extLst>
          </p:cNvPr>
          <p:cNvSpPr txBox="1"/>
          <p:nvPr userDrawn="1"/>
        </p:nvSpPr>
        <p:spPr>
          <a:xfrm>
            <a:off x="17152736" y="4571513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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122B8FD-F117-1D4A-9E82-96B9D24F5771}"/>
              </a:ext>
            </a:extLst>
          </p:cNvPr>
          <p:cNvSpPr txBox="1"/>
          <p:nvPr userDrawn="1"/>
        </p:nvSpPr>
        <p:spPr>
          <a:xfrm>
            <a:off x="20745678" y="10204259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</a:t>
            </a:r>
          </a:p>
        </p:txBody>
      </p:sp>
      <p:sp>
        <p:nvSpPr>
          <p:cNvPr id="71" name="Chevron 53">
            <a:extLst>
              <a:ext uri="{FF2B5EF4-FFF2-40B4-BE49-F238E27FC236}">
                <a16:creationId xmlns:a16="http://schemas.microsoft.com/office/drawing/2014/main" id="{2B12885E-2898-9A47-93BD-37F13986545E}"/>
              </a:ext>
            </a:extLst>
          </p:cNvPr>
          <p:cNvSpPr/>
          <p:nvPr userDrawn="1"/>
        </p:nvSpPr>
        <p:spPr>
          <a:xfrm>
            <a:off x="15778840" y="7615263"/>
            <a:ext cx="3450641" cy="849262"/>
          </a:xfrm>
          <a:prstGeom prst="chevron">
            <a:avLst/>
          </a:prstGeom>
          <a:solidFill>
            <a:schemeClr val="tx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2016</a:t>
            </a:r>
          </a:p>
        </p:txBody>
      </p:sp>
      <p:sp>
        <p:nvSpPr>
          <p:cNvPr id="72" name="Chevron 54">
            <a:extLst>
              <a:ext uri="{FF2B5EF4-FFF2-40B4-BE49-F238E27FC236}">
                <a16:creationId xmlns:a16="http://schemas.microsoft.com/office/drawing/2014/main" id="{6C957690-5510-644B-BF57-EB1FAA22E103}"/>
              </a:ext>
            </a:extLst>
          </p:cNvPr>
          <p:cNvSpPr/>
          <p:nvPr userDrawn="1"/>
        </p:nvSpPr>
        <p:spPr>
          <a:xfrm>
            <a:off x="12237400" y="7615263"/>
            <a:ext cx="3450641" cy="849262"/>
          </a:xfrm>
          <a:prstGeom prst="chevron">
            <a:avLst/>
          </a:prstGeom>
          <a:solidFill>
            <a:schemeClr val="bg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2015</a:t>
            </a:r>
          </a:p>
        </p:txBody>
      </p:sp>
      <p:sp>
        <p:nvSpPr>
          <p:cNvPr id="73" name="Chevron 55">
            <a:extLst>
              <a:ext uri="{FF2B5EF4-FFF2-40B4-BE49-F238E27FC236}">
                <a16:creationId xmlns:a16="http://schemas.microsoft.com/office/drawing/2014/main" id="{ADAEB6FD-D438-FF4C-92F3-EDBE1877FD40}"/>
              </a:ext>
            </a:extLst>
          </p:cNvPr>
          <p:cNvSpPr/>
          <p:nvPr userDrawn="1"/>
        </p:nvSpPr>
        <p:spPr>
          <a:xfrm>
            <a:off x="8695963" y="7615263"/>
            <a:ext cx="3450641" cy="849262"/>
          </a:xfrm>
          <a:prstGeom prst="chevron">
            <a:avLst/>
          </a:prstGeom>
          <a:solidFill>
            <a:schemeClr val="tx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2014</a:t>
            </a:r>
          </a:p>
        </p:txBody>
      </p:sp>
      <p:sp>
        <p:nvSpPr>
          <p:cNvPr id="74" name="Chevron 60">
            <a:extLst>
              <a:ext uri="{FF2B5EF4-FFF2-40B4-BE49-F238E27FC236}">
                <a16:creationId xmlns:a16="http://schemas.microsoft.com/office/drawing/2014/main" id="{3F61A945-660F-314C-B1E6-89522B29A36A}"/>
              </a:ext>
            </a:extLst>
          </p:cNvPr>
          <p:cNvSpPr/>
          <p:nvPr userDrawn="1"/>
        </p:nvSpPr>
        <p:spPr>
          <a:xfrm>
            <a:off x="5154523" y="7615263"/>
            <a:ext cx="3450641" cy="849262"/>
          </a:xfrm>
          <a:prstGeom prst="chevron">
            <a:avLst/>
          </a:prstGeom>
          <a:solidFill>
            <a:schemeClr val="bg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2013</a:t>
            </a:r>
          </a:p>
        </p:txBody>
      </p:sp>
      <p:sp>
        <p:nvSpPr>
          <p:cNvPr id="75" name="Chevron 63">
            <a:extLst>
              <a:ext uri="{FF2B5EF4-FFF2-40B4-BE49-F238E27FC236}">
                <a16:creationId xmlns:a16="http://schemas.microsoft.com/office/drawing/2014/main" id="{6E2F945E-1FC1-D045-8296-EE65492AA9AA}"/>
              </a:ext>
            </a:extLst>
          </p:cNvPr>
          <p:cNvSpPr/>
          <p:nvPr userDrawn="1"/>
        </p:nvSpPr>
        <p:spPr>
          <a:xfrm>
            <a:off x="1613083" y="7615263"/>
            <a:ext cx="3450641" cy="849262"/>
          </a:xfrm>
          <a:prstGeom prst="chevron">
            <a:avLst/>
          </a:prstGeom>
          <a:solidFill>
            <a:schemeClr val="tx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28571-A04C-F442-9601-007856A4D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1461035"/>
            <a:ext cx="21031201" cy="146156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85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28804" y="567777"/>
            <a:ext cx="20726399" cy="113351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865381" y="1478874"/>
            <a:ext cx="20653248" cy="839116"/>
          </a:xfrm>
          <a:prstGeom prst="rect">
            <a:avLst/>
          </a:prstGeom>
        </p:spPr>
        <p:txBody>
          <a:bodyPr vert="horz" lIns="217350" tIns="108674" rIns="217350" bIns="10867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98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865381" y="1478874"/>
            <a:ext cx="20653248" cy="839116"/>
          </a:xfrm>
          <a:prstGeom prst="rect">
            <a:avLst/>
          </a:prstGeom>
        </p:spPr>
        <p:txBody>
          <a:bodyPr vert="horz" lIns="217350" tIns="108674" rIns="217350" bIns="10867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98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0D738-FFA1-3149-BE37-CE55AF467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7851" y="3340103"/>
            <a:ext cx="20688300" cy="8528050"/>
          </a:xfrm>
          <a:prstGeom prst="rect">
            <a:avLst/>
          </a:prstGeom>
        </p:spPr>
        <p:txBody>
          <a:bodyPr/>
          <a:lstStyle>
            <a:lvl1pPr>
              <a:defRPr sz="35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546B74-31B5-0546-B3A3-465C8C8E77B1}"/>
              </a:ext>
            </a:extLst>
          </p:cNvPr>
          <p:cNvSpPr/>
          <p:nvPr userDrawn="1"/>
        </p:nvSpPr>
        <p:spPr>
          <a:xfrm>
            <a:off x="11415490" y="2594356"/>
            <a:ext cx="1553038" cy="1279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0" tIns="45642" rIns="91280" bIns="45642" rtlCol="0" anchor="ctr"/>
          <a:lstStyle/>
          <a:p>
            <a:pPr algn="ctr"/>
            <a:endParaRPr lang="en-US" sz="2398">
              <a:solidFill>
                <a:schemeClr val="accent2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20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8">
            <a:extLst>
              <a:ext uri="{FF2B5EF4-FFF2-40B4-BE49-F238E27FC236}">
                <a16:creationId xmlns:a16="http://schemas.microsoft.com/office/drawing/2014/main" id="{51259D3F-E530-B242-A99F-DC7E7D3973B7}"/>
              </a:ext>
            </a:extLst>
          </p:cNvPr>
          <p:cNvSpPr/>
          <p:nvPr userDrawn="1"/>
        </p:nvSpPr>
        <p:spPr>
          <a:xfrm>
            <a:off x="-147805" y="-71253"/>
            <a:ext cx="7863840" cy="13882254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0 w 6363516"/>
              <a:gd name="connsiteY0" fmla="*/ 0 h 11229185"/>
              <a:gd name="connsiteX1" fmla="*/ 6363516 w 6363516"/>
              <a:gd name="connsiteY1" fmla="*/ 0 h 11229185"/>
              <a:gd name="connsiteX2" fmla="*/ 3530669 w 6363516"/>
              <a:gd name="connsiteY2" fmla="*/ 11229185 h 11229185"/>
              <a:gd name="connsiteX3" fmla="*/ 0 w 6363516"/>
              <a:gd name="connsiteY3" fmla="*/ 11229185 h 11229185"/>
              <a:gd name="connsiteX4" fmla="*/ 0 w 636351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3516" h="11229185">
                <a:moveTo>
                  <a:pt x="0" y="0"/>
                </a:moveTo>
                <a:lnTo>
                  <a:pt x="6363516" y="0"/>
                </a:lnTo>
                <a:lnTo>
                  <a:pt x="3530669" y="11229185"/>
                </a:lnTo>
                <a:lnTo>
                  <a:pt x="0" y="1122918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1349D72F-8C7C-4748-873E-C8F9AE4E11E7}"/>
              </a:ext>
            </a:extLst>
          </p:cNvPr>
          <p:cNvSpPr/>
          <p:nvPr userDrawn="1"/>
        </p:nvSpPr>
        <p:spPr>
          <a:xfrm>
            <a:off x="4518551" y="-71251"/>
            <a:ext cx="7734730" cy="138533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0C756A6-1DD4-4746-9983-ABD732A9FAA5}"/>
              </a:ext>
            </a:extLst>
          </p:cNvPr>
          <p:cNvSpPr/>
          <p:nvPr userDrawn="1"/>
        </p:nvSpPr>
        <p:spPr>
          <a:xfrm>
            <a:off x="9124020" y="-71252"/>
            <a:ext cx="7734730" cy="13882252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89E7F6-D2EF-6542-8BC8-868976C46C2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585797" y="10051483"/>
            <a:ext cx="8705485" cy="152289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ARIAL 40</a:t>
            </a:r>
          </a:p>
        </p:txBody>
      </p:sp>
    </p:spTree>
    <p:extLst>
      <p:ext uri="{BB962C8B-B14F-4D97-AF65-F5344CB8AC3E}">
        <p14:creationId xmlns:p14="http://schemas.microsoft.com/office/powerpoint/2010/main" val="28147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l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9">
            <a:extLst>
              <a:ext uri="{FF2B5EF4-FFF2-40B4-BE49-F238E27FC236}">
                <a16:creationId xmlns:a16="http://schemas.microsoft.com/office/drawing/2014/main" id="{F2A6B369-0036-054B-A28F-0FF668A03822}"/>
              </a:ext>
            </a:extLst>
          </p:cNvPr>
          <p:cNvSpPr/>
          <p:nvPr userDrawn="1"/>
        </p:nvSpPr>
        <p:spPr>
          <a:xfrm>
            <a:off x="4316328" y="-71251"/>
            <a:ext cx="7155247" cy="138941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57D737B4-B5B2-DF4C-AE4A-C68397194982}"/>
              </a:ext>
            </a:extLst>
          </p:cNvPr>
          <p:cNvSpPr/>
          <p:nvPr userDrawn="1"/>
        </p:nvSpPr>
        <p:spPr>
          <a:xfrm>
            <a:off x="8523034" y="-71251"/>
            <a:ext cx="7155247" cy="138941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4237138A-00E4-EE4C-BCEC-489B99C24C44}"/>
              </a:ext>
            </a:extLst>
          </p:cNvPr>
          <p:cNvSpPr/>
          <p:nvPr userDrawn="1"/>
        </p:nvSpPr>
        <p:spPr>
          <a:xfrm>
            <a:off x="12753121" y="-71251"/>
            <a:ext cx="7012142" cy="138941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11" name="Rectangle 39">
            <a:extLst>
              <a:ext uri="{FF2B5EF4-FFF2-40B4-BE49-F238E27FC236}">
                <a16:creationId xmlns:a16="http://schemas.microsoft.com/office/drawing/2014/main" id="{F7E24681-28F3-AA40-A591-D0E90A59B49F}"/>
              </a:ext>
            </a:extLst>
          </p:cNvPr>
          <p:cNvSpPr/>
          <p:nvPr userDrawn="1"/>
        </p:nvSpPr>
        <p:spPr>
          <a:xfrm>
            <a:off x="16916239" y="-71252"/>
            <a:ext cx="7559589" cy="13881192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560737"/>
              <a:gd name="connsiteY0" fmla="*/ 0 h 11218727"/>
              <a:gd name="connsiteX1" fmla="*/ 6345586 w 6560737"/>
              <a:gd name="connsiteY1" fmla="*/ 0 h 11218727"/>
              <a:gd name="connsiteX2" fmla="*/ 6560737 w 6560737"/>
              <a:gd name="connsiteY2" fmla="*/ 11211255 h 11218727"/>
              <a:gd name="connsiteX3" fmla="*/ 0 w 6560737"/>
              <a:gd name="connsiteY3" fmla="*/ 11218727 h 11218727"/>
              <a:gd name="connsiteX4" fmla="*/ 2814917 w 6560737"/>
              <a:gd name="connsiteY4" fmla="*/ 0 h 11218727"/>
              <a:gd name="connsiteX0" fmla="*/ 2814917 w 6560737"/>
              <a:gd name="connsiteY0" fmla="*/ 0 h 11218727"/>
              <a:gd name="connsiteX1" fmla="*/ 6345586 w 6560737"/>
              <a:gd name="connsiteY1" fmla="*/ 0 h 11218727"/>
              <a:gd name="connsiteX2" fmla="*/ 6560737 w 6560737"/>
              <a:gd name="connsiteY2" fmla="*/ 11211255 h 11218727"/>
              <a:gd name="connsiteX3" fmla="*/ 0 w 6560737"/>
              <a:gd name="connsiteY3" fmla="*/ 11218727 h 11218727"/>
              <a:gd name="connsiteX4" fmla="*/ 2814917 w 6560737"/>
              <a:gd name="connsiteY4" fmla="*/ 0 h 11218727"/>
              <a:gd name="connsiteX0" fmla="*/ 2814917 w 6632456"/>
              <a:gd name="connsiteY0" fmla="*/ 0 h 11218727"/>
              <a:gd name="connsiteX1" fmla="*/ 6632456 w 6632456"/>
              <a:gd name="connsiteY1" fmla="*/ 17930 h 11218727"/>
              <a:gd name="connsiteX2" fmla="*/ 6560737 w 6632456"/>
              <a:gd name="connsiteY2" fmla="*/ 11211255 h 11218727"/>
              <a:gd name="connsiteX3" fmla="*/ 0 w 6632456"/>
              <a:gd name="connsiteY3" fmla="*/ 11218727 h 11218727"/>
              <a:gd name="connsiteX4" fmla="*/ 2814917 w 6632456"/>
              <a:gd name="connsiteY4" fmla="*/ 0 h 11218727"/>
              <a:gd name="connsiteX0" fmla="*/ 2814917 w 6596597"/>
              <a:gd name="connsiteY0" fmla="*/ 0 h 11218727"/>
              <a:gd name="connsiteX1" fmla="*/ 6596597 w 6596597"/>
              <a:gd name="connsiteY1" fmla="*/ 17930 h 11218727"/>
              <a:gd name="connsiteX2" fmla="*/ 6560737 w 6596597"/>
              <a:gd name="connsiteY2" fmla="*/ 11211255 h 11218727"/>
              <a:gd name="connsiteX3" fmla="*/ 0 w 6596597"/>
              <a:gd name="connsiteY3" fmla="*/ 11218727 h 11218727"/>
              <a:gd name="connsiteX4" fmla="*/ 2814917 w 6596597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560737 w 6650386"/>
              <a:gd name="connsiteY2" fmla="*/ 1121125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21125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19332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650385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19332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650385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211254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211254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17539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4174" h="11218727">
                <a:moveTo>
                  <a:pt x="2814917" y="0"/>
                </a:moveTo>
                <a:lnTo>
                  <a:pt x="6704174" y="17930"/>
                </a:lnTo>
                <a:cubicBezTo>
                  <a:pt x="6704174" y="3749038"/>
                  <a:pt x="6704173" y="7462217"/>
                  <a:pt x="6704173" y="11193325"/>
                </a:cubicBez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2AE0D405-C033-F047-A3BF-11BB174DBAE4}"/>
              </a:ext>
            </a:extLst>
          </p:cNvPr>
          <p:cNvSpPr/>
          <p:nvPr userDrawn="1"/>
        </p:nvSpPr>
        <p:spPr>
          <a:xfrm>
            <a:off x="-142505" y="-71251"/>
            <a:ext cx="7387424" cy="138941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0 w 6668316"/>
              <a:gd name="connsiteY0" fmla="*/ 71718 h 11229185"/>
              <a:gd name="connsiteX1" fmla="*/ 6668316 w 6668316"/>
              <a:gd name="connsiteY1" fmla="*/ 0 h 11229185"/>
              <a:gd name="connsiteX2" fmla="*/ 3853397 w 6668316"/>
              <a:gd name="connsiteY2" fmla="*/ 11229185 h 11229185"/>
              <a:gd name="connsiteX3" fmla="*/ 322730 w 6668316"/>
              <a:gd name="connsiteY3" fmla="*/ 11218727 h 11229185"/>
              <a:gd name="connsiteX4" fmla="*/ 0 w 6668316"/>
              <a:gd name="connsiteY4" fmla="*/ 71718 h 11229185"/>
              <a:gd name="connsiteX0" fmla="*/ 0 w 6668316"/>
              <a:gd name="connsiteY0" fmla="*/ 17930 h 11229185"/>
              <a:gd name="connsiteX1" fmla="*/ 6668316 w 6668316"/>
              <a:gd name="connsiteY1" fmla="*/ 0 h 11229185"/>
              <a:gd name="connsiteX2" fmla="*/ 3853397 w 6668316"/>
              <a:gd name="connsiteY2" fmla="*/ 11229185 h 11229185"/>
              <a:gd name="connsiteX3" fmla="*/ 322730 w 6668316"/>
              <a:gd name="connsiteY3" fmla="*/ 11218727 h 11229185"/>
              <a:gd name="connsiteX4" fmla="*/ 0 w 6668316"/>
              <a:gd name="connsiteY4" fmla="*/ 17930 h 11229185"/>
              <a:gd name="connsiteX0" fmla="*/ 17929 w 6686245"/>
              <a:gd name="connsiteY0" fmla="*/ 17930 h 11229185"/>
              <a:gd name="connsiteX1" fmla="*/ 6686245 w 6686245"/>
              <a:gd name="connsiteY1" fmla="*/ 0 h 11229185"/>
              <a:gd name="connsiteX2" fmla="*/ 3871326 w 6686245"/>
              <a:gd name="connsiteY2" fmla="*/ 11229185 h 11229185"/>
              <a:gd name="connsiteX3" fmla="*/ 0 w 6686245"/>
              <a:gd name="connsiteY3" fmla="*/ 11218727 h 11229185"/>
              <a:gd name="connsiteX4" fmla="*/ 17929 w 6686245"/>
              <a:gd name="connsiteY4" fmla="*/ 17930 h 11229185"/>
              <a:gd name="connsiteX0" fmla="*/ 1726 w 6670042"/>
              <a:gd name="connsiteY0" fmla="*/ 17930 h 11229185"/>
              <a:gd name="connsiteX1" fmla="*/ 6670042 w 6670042"/>
              <a:gd name="connsiteY1" fmla="*/ 0 h 11229185"/>
              <a:gd name="connsiteX2" fmla="*/ 3855123 w 6670042"/>
              <a:gd name="connsiteY2" fmla="*/ 11229185 h 11229185"/>
              <a:gd name="connsiteX3" fmla="*/ 1726 w 6670042"/>
              <a:gd name="connsiteY3" fmla="*/ 11218727 h 11229185"/>
              <a:gd name="connsiteX4" fmla="*/ 1726 w 6670042"/>
              <a:gd name="connsiteY4" fmla="*/ 1793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0042" h="11229185">
                <a:moveTo>
                  <a:pt x="1726" y="17930"/>
                </a:moveTo>
                <a:lnTo>
                  <a:pt x="6670042" y="0"/>
                </a:lnTo>
                <a:lnTo>
                  <a:pt x="3855123" y="11229185"/>
                </a:lnTo>
                <a:lnTo>
                  <a:pt x="1726" y="11218727"/>
                </a:lnTo>
                <a:cubicBezTo>
                  <a:pt x="7702" y="7485128"/>
                  <a:pt x="-4250" y="3751529"/>
                  <a:pt x="1726" y="17930"/>
                </a:cubicBezTo>
                <a:close/>
              </a:path>
            </a:pathLst>
          </a:cu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</p:spTree>
    <p:extLst>
      <p:ext uri="{BB962C8B-B14F-4D97-AF65-F5344CB8AC3E}">
        <p14:creationId xmlns:p14="http://schemas.microsoft.com/office/powerpoint/2010/main" val="57756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lant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9">
            <a:extLst>
              <a:ext uri="{FF2B5EF4-FFF2-40B4-BE49-F238E27FC236}">
                <a16:creationId xmlns:a16="http://schemas.microsoft.com/office/drawing/2014/main" id="{CFB3542D-B2CE-684C-8705-B60939CD5644}"/>
              </a:ext>
            </a:extLst>
          </p:cNvPr>
          <p:cNvSpPr/>
          <p:nvPr userDrawn="1"/>
        </p:nvSpPr>
        <p:spPr>
          <a:xfrm>
            <a:off x="16752845" y="236736"/>
            <a:ext cx="7348962" cy="13220496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560737"/>
              <a:gd name="connsiteY0" fmla="*/ 0 h 11218727"/>
              <a:gd name="connsiteX1" fmla="*/ 6345586 w 6560737"/>
              <a:gd name="connsiteY1" fmla="*/ 0 h 11218727"/>
              <a:gd name="connsiteX2" fmla="*/ 6560737 w 6560737"/>
              <a:gd name="connsiteY2" fmla="*/ 11211255 h 11218727"/>
              <a:gd name="connsiteX3" fmla="*/ 0 w 6560737"/>
              <a:gd name="connsiteY3" fmla="*/ 11218727 h 11218727"/>
              <a:gd name="connsiteX4" fmla="*/ 2814917 w 6560737"/>
              <a:gd name="connsiteY4" fmla="*/ 0 h 11218727"/>
              <a:gd name="connsiteX0" fmla="*/ 2814917 w 6560737"/>
              <a:gd name="connsiteY0" fmla="*/ 0 h 11218727"/>
              <a:gd name="connsiteX1" fmla="*/ 6345586 w 6560737"/>
              <a:gd name="connsiteY1" fmla="*/ 0 h 11218727"/>
              <a:gd name="connsiteX2" fmla="*/ 6560737 w 6560737"/>
              <a:gd name="connsiteY2" fmla="*/ 11211255 h 11218727"/>
              <a:gd name="connsiteX3" fmla="*/ 0 w 6560737"/>
              <a:gd name="connsiteY3" fmla="*/ 11218727 h 11218727"/>
              <a:gd name="connsiteX4" fmla="*/ 2814917 w 6560737"/>
              <a:gd name="connsiteY4" fmla="*/ 0 h 11218727"/>
              <a:gd name="connsiteX0" fmla="*/ 2814917 w 6632456"/>
              <a:gd name="connsiteY0" fmla="*/ 0 h 11218727"/>
              <a:gd name="connsiteX1" fmla="*/ 6632456 w 6632456"/>
              <a:gd name="connsiteY1" fmla="*/ 17930 h 11218727"/>
              <a:gd name="connsiteX2" fmla="*/ 6560737 w 6632456"/>
              <a:gd name="connsiteY2" fmla="*/ 11211255 h 11218727"/>
              <a:gd name="connsiteX3" fmla="*/ 0 w 6632456"/>
              <a:gd name="connsiteY3" fmla="*/ 11218727 h 11218727"/>
              <a:gd name="connsiteX4" fmla="*/ 2814917 w 6632456"/>
              <a:gd name="connsiteY4" fmla="*/ 0 h 11218727"/>
              <a:gd name="connsiteX0" fmla="*/ 2814917 w 6596597"/>
              <a:gd name="connsiteY0" fmla="*/ 0 h 11218727"/>
              <a:gd name="connsiteX1" fmla="*/ 6596597 w 6596597"/>
              <a:gd name="connsiteY1" fmla="*/ 17930 h 11218727"/>
              <a:gd name="connsiteX2" fmla="*/ 6560737 w 6596597"/>
              <a:gd name="connsiteY2" fmla="*/ 11211255 h 11218727"/>
              <a:gd name="connsiteX3" fmla="*/ 0 w 6596597"/>
              <a:gd name="connsiteY3" fmla="*/ 11218727 h 11218727"/>
              <a:gd name="connsiteX4" fmla="*/ 2814917 w 6596597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560737 w 6650386"/>
              <a:gd name="connsiteY2" fmla="*/ 1121125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21125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19332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650385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19332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650385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211254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211254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17539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4174" h="11218727">
                <a:moveTo>
                  <a:pt x="2814917" y="0"/>
                </a:moveTo>
                <a:lnTo>
                  <a:pt x="6704174" y="17930"/>
                </a:lnTo>
                <a:cubicBezTo>
                  <a:pt x="6704174" y="3749038"/>
                  <a:pt x="6704173" y="7462217"/>
                  <a:pt x="6704173" y="11193325"/>
                </a:cubicBez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7" b="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3" name="Rectangle 39">
            <a:extLst>
              <a:ext uri="{FF2B5EF4-FFF2-40B4-BE49-F238E27FC236}">
                <a16:creationId xmlns:a16="http://schemas.microsoft.com/office/drawing/2014/main" id="{3BC3E2CA-F3E4-B946-A862-E5649B965919}"/>
              </a:ext>
            </a:extLst>
          </p:cNvPr>
          <p:cNvSpPr/>
          <p:nvPr userDrawn="1"/>
        </p:nvSpPr>
        <p:spPr>
          <a:xfrm>
            <a:off x="12698483" y="236743"/>
            <a:ext cx="6926980" cy="13220498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7" b="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21A7EABA-2369-0642-871D-312192B0F17F}"/>
              </a:ext>
            </a:extLst>
          </p:cNvPr>
          <p:cNvSpPr/>
          <p:nvPr userDrawn="1"/>
        </p:nvSpPr>
        <p:spPr>
          <a:xfrm>
            <a:off x="227448" y="264230"/>
            <a:ext cx="7281162" cy="13237064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0 w 6668316"/>
              <a:gd name="connsiteY0" fmla="*/ 71718 h 11229185"/>
              <a:gd name="connsiteX1" fmla="*/ 6668316 w 6668316"/>
              <a:gd name="connsiteY1" fmla="*/ 0 h 11229185"/>
              <a:gd name="connsiteX2" fmla="*/ 3853397 w 6668316"/>
              <a:gd name="connsiteY2" fmla="*/ 11229185 h 11229185"/>
              <a:gd name="connsiteX3" fmla="*/ 322730 w 6668316"/>
              <a:gd name="connsiteY3" fmla="*/ 11218727 h 11229185"/>
              <a:gd name="connsiteX4" fmla="*/ 0 w 6668316"/>
              <a:gd name="connsiteY4" fmla="*/ 71718 h 11229185"/>
              <a:gd name="connsiteX0" fmla="*/ 0 w 6668316"/>
              <a:gd name="connsiteY0" fmla="*/ 17930 h 11229185"/>
              <a:gd name="connsiteX1" fmla="*/ 6668316 w 6668316"/>
              <a:gd name="connsiteY1" fmla="*/ 0 h 11229185"/>
              <a:gd name="connsiteX2" fmla="*/ 3853397 w 6668316"/>
              <a:gd name="connsiteY2" fmla="*/ 11229185 h 11229185"/>
              <a:gd name="connsiteX3" fmla="*/ 322730 w 6668316"/>
              <a:gd name="connsiteY3" fmla="*/ 11218727 h 11229185"/>
              <a:gd name="connsiteX4" fmla="*/ 0 w 6668316"/>
              <a:gd name="connsiteY4" fmla="*/ 17930 h 11229185"/>
              <a:gd name="connsiteX0" fmla="*/ 17929 w 6686245"/>
              <a:gd name="connsiteY0" fmla="*/ 17930 h 11229185"/>
              <a:gd name="connsiteX1" fmla="*/ 6686245 w 6686245"/>
              <a:gd name="connsiteY1" fmla="*/ 0 h 11229185"/>
              <a:gd name="connsiteX2" fmla="*/ 3871326 w 6686245"/>
              <a:gd name="connsiteY2" fmla="*/ 11229185 h 11229185"/>
              <a:gd name="connsiteX3" fmla="*/ 0 w 6686245"/>
              <a:gd name="connsiteY3" fmla="*/ 11218727 h 11229185"/>
              <a:gd name="connsiteX4" fmla="*/ 17929 w 6686245"/>
              <a:gd name="connsiteY4" fmla="*/ 17930 h 11229185"/>
              <a:gd name="connsiteX0" fmla="*/ 1726 w 6670042"/>
              <a:gd name="connsiteY0" fmla="*/ 17930 h 11229185"/>
              <a:gd name="connsiteX1" fmla="*/ 6670042 w 6670042"/>
              <a:gd name="connsiteY1" fmla="*/ 0 h 11229185"/>
              <a:gd name="connsiteX2" fmla="*/ 3855123 w 6670042"/>
              <a:gd name="connsiteY2" fmla="*/ 11229185 h 11229185"/>
              <a:gd name="connsiteX3" fmla="*/ 1726 w 6670042"/>
              <a:gd name="connsiteY3" fmla="*/ 11218727 h 11229185"/>
              <a:gd name="connsiteX4" fmla="*/ 1726 w 6670042"/>
              <a:gd name="connsiteY4" fmla="*/ 1793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0042" h="11229185">
                <a:moveTo>
                  <a:pt x="1726" y="17930"/>
                </a:moveTo>
                <a:lnTo>
                  <a:pt x="6670042" y="0"/>
                </a:lnTo>
                <a:lnTo>
                  <a:pt x="3855123" y="11229185"/>
                </a:lnTo>
                <a:lnTo>
                  <a:pt x="1726" y="11218727"/>
                </a:lnTo>
                <a:cubicBezTo>
                  <a:pt x="7702" y="7485128"/>
                  <a:pt x="-4250" y="3751529"/>
                  <a:pt x="1726" y="17930"/>
                </a:cubicBez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163D95A0-1322-844B-BE56-D4E07E45CC6E}"/>
              </a:ext>
            </a:extLst>
          </p:cNvPr>
          <p:cNvSpPr/>
          <p:nvPr userDrawn="1"/>
        </p:nvSpPr>
        <p:spPr>
          <a:xfrm>
            <a:off x="4646842" y="261501"/>
            <a:ext cx="6926980" cy="13242526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0" b="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EAB5D1A8-60D7-8F4D-AB3B-0CBB7CD5B00A}"/>
              </a:ext>
            </a:extLst>
          </p:cNvPr>
          <p:cNvSpPr>
            <a:spLocks/>
          </p:cNvSpPr>
          <p:nvPr userDrawn="1"/>
        </p:nvSpPr>
        <p:spPr>
          <a:xfrm>
            <a:off x="8672662" y="214713"/>
            <a:ext cx="6931153" cy="13242526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DAB5E6-686B-E44D-93BE-82E3AA481A56}"/>
              </a:ext>
            </a:extLst>
          </p:cNvPr>
          <p:cNvSpPr/>
          <p:nvPr userDrawn="1"/>
        </p:nvSpPr>
        <p:spPr>
          <a:xfrm>
            <a:off x="3178" y="6695116"/>
            <a:ext cx="24377650" cy="738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58C4F4-D78A-4541-8CE7-E43B3923BF16}"/>
              </a:ext>
            </a:extLst>
          </p:cNvPr>
          <p:cNvSpPr txBox="1"/>
          <p:nvPr userDrawn="1"/>
        </p:nvSpPr>
        <p:spPr>
          <a:xfrm>
            <a:off x="669128" y="6644323"/>
            <a:ext cx="4625881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4">
                <a:solidFill>
                  <a:srgbClr val="92D050"/>
                </a:solidFill>
                <a:latin typeface="+mj-lt"/>
              </a:rPr>
              <a:t>ARIAL 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0296C4-CC40-2447-A26F-7DC1016B2FCC}"/>
              </a:ext>
            </a:extLst>
          </p:cNvPr>
          <p:cNvSpPr txBox="1"/>
          <p:nvPr userDrawn="1"/>
        </p:nvSpPr>
        <p:spPr>
          <a:xfrm>
            <a:off x="18132603" y="6644321"/>
            <a:ext cx="6023959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4">
                <a:solidFill>
                  <a:srgbClr val="92D050"/>
                </a:solidFill>
              </a:rPr>
              <a:t>ARIAL 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81668F-CE8E-2643-B109-A785A6492A1B}"/>
              </a:ext>
            </a:extLst>
          </p:cNvPr>
          <p:cNvSpPr txBox="1"/>
          <p:nvPr userDrawn="1"/>
        </p:nvSpPr>
        <p:spPr>
          <a:xfrm>
            <a:off x="6244588" y="6644323"/>
            <a:ext cx="3702948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4">
                <a:solidFill>
                  <a:srgbClr val="92D050"/>
                </a:solidFill>
              </a:rPr>
              <a:t>ARIAL 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DC21EB-94F0-B240-A58A-7759CC51B957}"/>
              </a:ext>
            </a:extLst>
          </p:cNvPr>
          <p:cNvSpPr txBox="1"/>
          <p:nvPr userDrawn="1"/>
        </p:nvSpPr>
        <p:spPr>
          <a:xfrm>
            <a:off x="10319768" y="6644323"/>
            <a:ext cx="3702948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4">
                <a:solidFill>
                  <a:srgbClr val="92D050"/>
                </a:solidFill>
              </a:rPr>
              <a:t>ARIAL 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106904-5D7A-DD49-A3A3-EEDD6C7B5E61}"/>
              </a:ext>
            </a:extLst>
          </p:cNvPr>
          <p:cNvSpPr txBox="1"/>
          <p:nvPr userDrawn="1"/>
        </p:nvSpPr>
        <p:spPr>
          <a:xfrm>
            <a:off x="14196695" y="6644323"/>
            <a:ext cx="3702948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4">
                <a:solidFill>
                  <a:srgbClr val="92D050"/>
                </a:solidFill>
              </a:rPr>
              <a:t>ARIAL 24</a:t>
            </a:r>
          </a:p>
        </p:txBody>
      </p:sp>
    </p:spTree>
    <p:extLst>
      <p:ext uri="{BB962C8B-B14F-4D97-AF65-F5344CB8AC3E}">
        <p14:creationId xmlns:p14="http://schemas.microsoft.com/office/powerpoint/2010/main" val="11731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1" grpId="0"/>
      <p:bldP spid="2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Image Dataspher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162382" y="-167167"/>
            <a:ext cx="5261326" cy="5256606"/>
          </a:xfrm>
          <a:prstGeom prst="ellipse">
            <a:avLst/>
          </a:prstGeom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3784768" y="4229699"/>
            <a:ext cx="5261326" cy="5256606"/>
          </a:xfrm>
          <a:prstGeom prst="ellipse">
            <a:avLst/>
          </a:prstGeom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8455578" y="1578575"/>
            <a:ext cx="4715932" cy="4711702"/>
          </a:xfrm>
          <a:prstGeom prst="ellipse">
            <a:avLst/>
          </a:prstGeom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383010" y="8626565"/>
            <a:ext cx="4715932" cy="4711702"/>
          </a:xfrm>
          <a:prstGeom prst="ellipse">
            <a:avLst/>
          </a:prstGeom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9088056" y="7732042"/>
            <a:ext cx="3634032" cy="3658204"/>
          </a:xfrm>
          <a:prstGeom prst="ellipse">
            <a:avLst/>
          </a:prstGeom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331936-CCB6-774F-9FAB-B9064684F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2174" y="6093614"/>
            <a:ext cx="14330002" cy="159550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09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—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A91A92-933D-5A4B-886E-0C52C5FC34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739" y="2894109"/>
            <a:ext cx="22584277" cy="1031388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D549A26-DA0B-3645-BE9C-C18C28220D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3" y="742685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>
              <a:defRPr sz="719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Infographic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AD0491-2533-5243-A3EE-7C9CE52F74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5595432"/>
            <a:ext cx="2252729" cy="532236"/>
          </a:xfrm>
          <a:prstGeom prst="borderCallout2">
            <a:avLst>
              <a:gd name="adj1" fmla="val 50524"/>
              <a:gd name="adj2" fmla="val 100248"/>
              <a:gd name="adj3" fmla="val 51953"/>
              <a:gd name="adj4" fmla="val 109725"/>
              <a:gd name="adj5" fmla="val 80908"/>
              <a:gd name="adj6" fmla="val 123834"/>
            </a:avLst>
          </a:prstGeom>
          <a:ln cap="rnd">
            <a:solidFill>
              <a:schemeClr val="tx2"/>
            </a:solidFill>
            <a:tailEnd type="oval" w="sm" len="sm"/>
          </a:ln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Map Callout</a:t>
            </a:r>
          </a:p>
        </p:txBody>
      </p:sp>
    </p:spTree>
    <p:extLst>
      <p:ext uri="{BB962C8B-B14F-4D97-AF65-F5344CB8AC3E}">
        <p14:creationId xmlns:p14="http://schemas.microsoft.com/office/powerpoint/2010/main" val="36462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ayou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8F415-8DC4-4D92-96F4-F549CFC93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3" y="549278"/>
            <a:ext cx="21945601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6A04374-DFCE-4ACC-9D06-44A24E770F3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19519" y="3937001"/>
            <a:ext cx="21725834" cy="8477250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latin typeface="+mn-lt"/>
              </a:defRPr>
            </a:lvl4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 Sl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9">
            <a:extLst>
              <a:ext uri="{FF2B5EF4-FFF2-40B4-BE49-F238E27FC236}">
                <a16:creationId xmlns:a16="http://schemas.microsoft.com/office/drawing/2014/main" id="{57D737B4-B5B2-DF4C-AE4A-C68397194982}"/>
              </a:ext>
            </a:extLst>
          </p:cNvPr>
          <p:cNvSpPr/>
          <p:nvPr userDrawn="1"/>
        </p:nvSpPr>
        <p:spPr>
          <a:xfrm>
            <a:off x="8523034" y="-71251"/>
            <a:ext cx="7155247" cy="138941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2AE0D405-C033-F047-A3BF-11BB174DBAE4}"/>
              </a:ext>
            </a:extLst>
          </p:cNvPr>
          <p:cNvSpPr/>
          <p:nvPr userDrawn="1"/>
        </p:nvSpPr>
        <p:spPr>
          <a:xfrm>
            <a:off x="-142505" y="-71251"/>
            <a:ext cx="7387424" cy="138941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0 w 6668316"/>
              <a:gd name="connsiteY0" fmla="*/ 71718 h 11229185"/>
              <a:gd name="connsiteX1" fmla="*/ 6668316 w 6668316"/>
              <a:gd name="connsiteY1" fmla="*/ 0 h 11229185"/>
              <a:gd name="connsiteX2" fmla="*/ 3853397 w 6668316"/>
              <a:gd name="connsiteY2" fmla="*/ 11229185 h 11229185"/>
              <a:gd name="connsiteX3" fmla="*/ 322730 w 6668316"/>
              <a:gd name="connsiteY3" fmla="*/ 11218727 h 11229185"/>
              <a:gd name="connsiteX4" fmla="*/ 0 w 6668316"/>
              <a:gd name="connsiteY4" fmla="*/ 71718 h 11229185"/>
              <a:gd name="connsiteX0" fmla="*/ 0 w 6668316"/>
              <a:gd name="connsiteY0" fmla="*/ 17930 h 11229185"/>
              <a:gd name="connsiteX1" fmla="*/ 6668316 w 6668316"/>
              <a:gd name="connsiteY1" fmla="*/ 0 h 11229185"/>
              <a:gd name="connsiteX2" fmla="*/ 3853397 w 6668316"/>
              <a:gd name="connsiteY2" fmla="*/ 11229185 h 11229185"/>
              <a:gd name="connsiteX3" fmla="*/ 322730 w 6668316"/>
              <a:gd name="connsiteY3" fmla="*/ 11218727 h 11229185"/>
              <a:gd name="connsiteX4" fmla="*/ 0 w 6668316"/>
              <a:gd name="connsiteY4" fmla="*/ 17930 h 11229185"/>
              <a:gd name="connsiteX0" fmla="*/ 17929 w 6686245"/>
              <a:gd name="connsiteY0" fmla="*/ 17930 h 11229185"/>
              <a:gd name="connsiteX1" fmla="*/ 6686245 w 6686245"/>
              <a:gd name="connsiteY1" fmla="*/ 0 h 11229185"/>
              <a:gd name="connsiteX2" fmla="*/ 3871326 w 6686245"/>
              <a:gd name="connsiteY2" fmla="*/ 11229185 h 11229185"/>
              <a:gd name="connsiteX3" fmla="*/ 0 w 6686245"/>
              <a:gd name="connsiteY3" fmla="*/ 11218727 h 11229185"/>
              <a:gd name="connsiteX4" fmla="*/ 17929 w 6686245"/>
              <a:gd name="connsiteY4" fmla="*/ 17930 h 11229185"/>
              <a:gd name="connsiteX0" fmla="*/ 1726 w 6670042"/>
              <a:gd name="connsiteY0" fmla="*/ 17930 h 11229185"/>
              <a:gd name="connsiteX1" fmla="*/ 6670042 w 6670042"/>
              <a:gd name="connsiteY1" fmla="*/ 0 h 11229185"/>
              <a:gd name="connsiteX2" fmla="*/ 3855123 w 6670042"/>
              <a:gd name="connsiteY2" fmla="*/ 11229185 h 11229185"/>
              <a:gd name="connsiteX3" fmla="*/ 1726 w 6670042"/>
              <a:gd name="connsiteY3" fmla="*/ 11218727 h 11229185"/>
              <a:gd name="connsiteX4" fmla="*/ 1726 w 6670042"/>
              <a:gd name="connsiteY4" fmla="*/ 1793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0042" h="11229185">
                <a:moveTo>
                  <a:pt x="1726" y="17930"/>
                </a:moveTo>
                <a:lnTo>
                  <a:pt x="6670042" y="0"/>
                </a:lnTo>
                <a:lnTo>
                  <a:pt x="3855123" y="11229185"/>
                </a:lnTo>
                <a:lnTo>
                  <a:pt x="1726" y="11218727"/>
                </a:lnTo>
                <a:cubicBezTo>
                  <a:pt x="7702" y="7485128"/>
                  <a:pt x="-4250" y="3751529"/>
                  <a:pt x="1726" y="17930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CCEDA4A-68AF-A18F-07D1-5C4BC126F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85797" y="10051483"/>
            <a:ext cx="8705485" cy="152289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ARIAL 40</a:t>
            </a:r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1D256920-EAFD-D3DD-A134-392EDAEC05DB}"/>
              </a:ext>
            </a:extLst>
          </p:cNvPr>
          <p:cNvSpPr>
            <a:spLocks/>
          </p:cNvSpPr>
          <p:nvPr userDrawn="1"/>
        </p:nvSpPr>
        <p:spPr>
          <a:xfrm>
            <a:off x="4306352" y="-71252"/>
            <a:ext cx="7155247" cy="13805064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</p:spTree>
    <p:extLst>
      <p:ext uri="{BB962C8B-B14F-4D97-AF65-F5344CB8AC3E}">
        <p14:creationId xmlns:p14="http://schemas.microsoft.com/office/powerpoint/2010/main" val="413133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0025464"/>
              </p:ext>
            </p:extLst>
          </p:nvPr>
        </p:nvGraphicFramePr>
        <p:xfrm>
          <a:off x="3178" y="3179"/>
          <a:ext cx="3175" cy="3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8" y="3179"/>
                        <a:ext cx="3175" cy="3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2A09FAF-36FC-448E-890E-061F32680BA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317501" cy="317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998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21316007" y="103673"/>
            <a:ext cx="246312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2435322"/>
            <a:endParaRPr lang="x-none" sz="1224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6233B29-20D2-4A24-8745-D16DA60120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6518" y="469735"/>
            <a:ext cx="23450967" cy="61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/>
              <a:t>Click to edit Master title style</a:t>
            </a:r>
            <a:endParaRPr lang="x-none" noProof="0" dirty="0"/>
          </a:p>
        </p:txBody>
      </p:sp>
    </p:spTree>
    <p:extLst>
      <p:ext uri="{BB962C8B-B14F-4D97-AF65-F5344CB8AC3E}">
        <p14:creationId xmlns:p14="http://schemas.microsoft.com/office/powerpoint/2010/main" val="1120437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37">
          <p15:clr>
            <a:srgbClr val="F26B43"/>
          </p15:clr>
        </p15:guide>
        <p15:guide id="2" pos="143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New Way to Da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897098-21B1-AE4A-8061-5E0E4813C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177733-DAB9-4C6E-3E71-A368451C7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95" y="1099353"/>
            <a:ext cx="3959481" cy="347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Diagonal Strip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1ACD31-8681-AB42-BE99-A14836DD9FA9}"/>
              </a:ext>
            </a:extLst>
          </p:cNvPr>
          <p:cNvSpPr/>
          <p:nvPr userDrawn="1"/>
        </p:nvSpPr>
        <p:spPr>
          <a:xfrm>
            <a:off x="-2684" y="0"/>
            <a:ext cx="24384000" cy="13716000"/>
          </a:xfrm>
          <a:prstGeom prst="rect">
            <a:avLst/>
          </a:prstGeom>
          <a:solidFill>
            <a:schemeClr val="tx1">
              <a:alpha val="5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515BD9C-CF62-C343-2867-80D4853AB1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4581" y="835515"/>
            <a:ext cx="22419200" cy="1127126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086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198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solidFill>
                  <a:schemeClr val="bg1"/>
                </a:solidFill>
                <a:latin typeface="+mj-lt"/>
              </a:defRPr>
            </a:lvl2pPr>
            <a:lvl3pPr>
              <a:defRPr b="1">
                <a:solidFill>
                  <a:schemeClr val="bg1"/>
                </a:solidFill>
                <a:latin typeface="+mj-lt"/>
              </a:defRPr>
            </a:lvl3pPr>
            <a:lvl4pPr>
              <a:defRPr b="1">
                <a:solidFill>
                  <a:schemeClr val="bg1"/>
                </a:solidFill>
                <a:latin typeface="+mj-lt"/>
              </a:defRPr>
            </a:lvl4pPr>
            <a:lvl5pPr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Headline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27A5DD-35E5-6D79-F79B-55C7015061EB}"/>
              </a:ext>
            </a:extLst>
          </p:cNvPr>
          <p:cNvSpPr txBox="1"/>
          <p:nvPr userDrawn="1"/>
        </p:nvSpPr>
        <p:spPr>
          <a:xfrm>
            <a:off x="21193759" y="12832249"/>
            <a:ext cx="23686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>
                <a:solidFill>
                  <a:schemeClr val="tx2"/>
                </a:solidFill>
              </a:rPr>
              <a:t>Seagate  |</a:t>
            </a:r>
          </a:p>
        </p:txBody>
      </p:sp>
      <p:pic>
        <p:nvPicPr>
          <p:cNvPr id="4" name="Picture 3" descr="sgicon_transparent.png">
            <a:extLst>
              <a:ext uri="{FF2B5EF4-FFF2-40B4-BE49-F238E27FC236}">
                <a16:creationId xmlns:a16="http://schemas.microsoft.com/office/drawing/2014/main" id="{0E9CCE9A-290C-F07D-59C9-F6978273D2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83011" y="12819022"/>
            <a:ext cx="648499" cy="549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7ADB52-8632-1E9E-D9D1-CFB642BE929C}"/>
              </a:ext>
            </a:extLst>
          </p:cNvPr>
          <p:cNvSpPr txBox="1"/>
          <p:nvPr userDrawn="1"/>
        </p:nvSpPr>
        <p:spPr>
          <a:xfrm>
            <a:off x="23272291" y="12895309"/>
            <a:ext cx="739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F4A3-DF90-A145-ABFB-48E1A00C731F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5137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pread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spcBef>
                <a:spcPts val="0"/>
              </a:spcBef>
              <a:defRPr lang="en-US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3" y="742685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598A9C5-E36D-0B42-BC0E-501A970E7E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14513" y="3478282"/>
            <a:ext cx="966801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23D3C76-3A69-E94E-BE56-11EF9B1141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896982" y="3445770"/>
            <a:ext cx="966801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598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with Partner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296224-6976-5F82-3F21-65CB6D7F3322}"/>
              </a:ext>
            </a:extLst>
          </p:cNvPr>
          <p:cNvSpPr/>
          <p:nvPr userDrawn="1"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chemeClr val="tx1"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NWTD Data Cubes Bot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50CBAA-DB7E-7D46-9934-43334FD47170}"/>
              </a:ext>
            </a:extLst>
          </p:cNvPr>
          <p:cNvSpPr/>
          <p:nvPr userDrawn="1"/>
        </p:nvSpPr>
        <p:spPr>
          <a:xfrm>
            <a:off x="484743" y="1388129"/>
            <a:ext cx="925419" cy="8593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Open Sans Light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B415A6F-F183-9039-810F-C9873542CF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4581" y="835515"/>
            <a:ext cx="22419200" cy="1127126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086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198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solidFill>
                  <a:schemeClr val="bg1"/>
                </a:solidFill>
                <a:latin typeface="+mj-lt"/>
              </a:defRPr>
            </a:lvl2pPr>
            <a:lvl3pPr>
              <a:defRPr b="1">
                <a:solidFill>
                  <a:schemeClr val="bg1"/>
                </a:solidFill>
                <a:latin typeface="+mj-lt"/>
              </a:defRPr>
            </a:lvl3pPr>
            <a:lvl4pPr>
              <a:defRPr b="1">
                <a:solidFill>
                  <a:schemeClr val="bg1"/>
                </a:solidFill>
                <a:latin typeface="+mj-lt"/>
              </a:defRPr>
            </a:lvl4pPr>
            <a:lvl5pPr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Headline Title</a:t>
            </a:r>
          </a:p>
        </p:txBody>
      </p:sp>
    </p:spTree>
    <p:extLst>
      <p:ext uri="{BB962C8B-B14F-4D97-AF65-F5344CB8AC3E}">
        <p14:creationId xmlns:p14="http://schemas.microsoft.com/office/powerpoint/2010/main" val="1338420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spcBef>
                <a:spcPts val="0"/>
              </a:spcBef>
              <a:defRPr lang="en-US" sz="4398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7" y="742689"/>
            <a:ext cx="21726650" cy="1386098"/>
          </a:xfrm>
          <a:prstGeom prst="rect">
            <a:avLst/>
          </a:prstGeom>
          <a:noFill/>
        </p:spPr>
        <p:txBody>
          <a:bodyPr lIns="0" tIns="0" rIns="0" bIns="0" anchor="ctr" anchorCtr="0">
            <a:noAutofit/>
          </a:bodyPr>
          <a:lstStyle>
            <a:lvl1pPr algn="l">
              <a:defRPr sz="7198" b="1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E43EEE-C4A7-7240-A6E1-4511D46581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09730" y="3478282"/>
            <a:ext cx="21836120" cy="9064624"/>
          </a:xfrm>
          <a:prstGeom prst="rect">
            <a:avLst/>
          </a:prstGeom>
        </p:spPr>
        <p:txBody>
          <a:bodyPr lIns="182880" tIns="182880"/>
          <a:lstStyle>
            <a:lvl1pPr marL="338614" indent="-338614">
              <a:buClr>
                <a:schemeClr val="bg1"/>
              </a:buClr>
              <a:buFont typeface="Arial" panose="020B0604020202020204" pitchFamily="34" charset="0"/>
              <a:buChar char="•"/>
              <a:defRPr/>
            </a:lvl1pPr>
            <a:lvl2pPr marL="982666" indent="-338614" algn="l">
              <a:buClr>
                <a:schemeClr val="bg1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1626718" indent="-338614" algn="l">
              <a:buClr>
                <a:schemeClr val="bg1"/>
              </a:buClr>
              <a:buFont typeface="Wingdings" pitchFamily="2" charset="2"/>
              <a:buChar char="§"/>
              <a:defRPr>
                <a:latin typeface="+mn-lt"/>
              </a:defRPr>
            </a:lvl3pPr>
            <a:lvl4pPr marL="2270774" indent="-338614" algn="l">
              <a:buClr>
                <a:schemeClr val="bg1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9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loud Data Do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608EC60-8781-E54A-A747-F1AF86F05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4581" y="835515"/>
            <a:ext cx="22419200" cy="1127126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086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198" b="1">
                <a:solidFill>
                  <a:schemeClr val="bg1"/>
                </a:solidFill>
                <a:latin typeface="+mj-lt"/>
              </a:defRPr>
            </a:lvl1pPr>
            <a:lvl2pPr>
              <a:defRPr b="1">
                <a:solidFill>
                  <a:schemeClr val="bg1"/>
                </a:solidFill>
                <a:latin typeface="+mj-lt"/>
              </a:defRPr>
            </a:lvl2pPr>
            <a:lvl3pPr>
              <a:defRPr b="1">
                <a:solidFill>
                  <a:schemeClr val="bg1"/>
                </a:solidFill>
                <a:latin typeface="+mj-lt"/>
              </a:defRPr>
            </a:lvl3pPr>
            <a:lvl4pPr>
              <a:defRPr b="1">
                <a:solidFill>
                  <a:schemeClr val="bg1"/>
                </a:solidFill>
                <a:latin typeface="+mj-lt"/>
              </a:defRPr>
            </a:lvl4pPr>
            <a:lvl5pPr>
              <a:defRPr b="1">
                <a:solidFill>
                  <a:schemeClr val="bg1"/>
                </a:solidFill>
                <a:latin typeface="+mj-lt"/>
              </a:defRPr>
            </a:lvl5pPr>
          </a:lstStyle>
          <a:p>
            <a:pPr marL="0" marR="0" lvl="0" indent="0" algn="l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Headline Title</a:t>
            </a:r>
          </a:p>
        </p:txBody>
      </p:sp>
    </p:spTree>
    <p:extLst>
      <p:ext uri="{BB962C8B-B14F-4D97-AF65-F5344CB8AC3E}">
        <p14:creationId xmlns:p14="http://schemas.microsoft.com/office/powerpoint/2010/main" val="197117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 Highlights 5u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2365EE-18F0-BE4E-B06E-27E97825302B}"/>
              </a:ext>
            </a:extLst>
          </p:cNvPr>
          <p:cNvCxnSpPr>
            <a:cxnSpLocks/>
          </p:cNvCxnSpPr>
          <p:nvPr userDrawn="1"/>
        </p:nvCxnSpPr>
        <p:spPr>
          <a:xfrm>
            <a:off x="-68687" y="5196498"/>
            <a:ext cx="2450592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57E31A-A222-EE4D-9B56-456CC74FCD6E}"/>
              </a:ext>
            </a:extLst>
          </p:cNvPr>
          <p:cNvCxnSpPr>
            <a:cxnSpLocks/>
          </p:cNvCxnSpPr>
          <p:nvPr userDrawn="1"/>
        </p:nvCxnSpPr>
        <p:spPr>
          <a:xfrm>
            <a:off x="-68687" y="9867644"/>
            <a:ext cx="2450592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16D047D-F6CB-8142-8B6A-FA6E42994F25}"/>
              </a:ext>
            </a:extLst>
          </p:cNvPr>
          <p:cNvSpPr/>
          <p:nvPr userDrawn="1"/>
        </p:nvSpPr>
        <p:spPr>
          <a:xfrm>
            <a:off x="15720271" y="3436081"/>
            <a:ext cx="4068946" cy="35208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solidFill>
              <a:srgbClr val="6E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38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741C875-BD8B-774D-988F-3F68F0F169F3}"/>
              </a:ext>
            </a:extLst>
          </p:cNvPr>
          <p:cNvSpPr/>
          <p:nvPr userDrawn="1"/>
        </p:nvSpPr>
        <p:spPr>
          <a:xfrm>
            <a:off x="10185895" y="3436081"/>
            <a:ext cx="4068946" cy="35208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solidFill>
              <a:srgbClr val="6E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38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6427684-A43F-C04E-8A47-72F920624D34}"/>
              </a:ext>
            </a:extLst>
          </p:cNvPr>
          <p:cNvSpPr/>
          <p:nvPr userDrawn="1"/>
        </p:nvSpPr>
        <p:spPr>
          <a:xfrm>
            <a:off x="4651520" y="3436081"/>
            <a:ext cx="4068946" cy="35208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solidFill>
              <a:srgbClr val="6E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38"/>
          </a:p>
        </p:txBody>
      </p:sp>
      <p:sp>
        <p:nvSpPr>
          <p:cNvPr id="44" name="Title Placeholder 1">
            <a:extLst>
              <a:ext uri="{FF2B5EF4-FFF2-40B4-BE49-F238E27FC236}">
                <a16:creationId xmlns:a16="http://schemas.microsoft.com/office/drawing/2014/main" id="{E023D1E8-7887-F14A-9FF0-CCA86725E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7" y="742689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>
              <a:defRPr sz="71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3A70B73-808D-AF61-0A77-6574C1840719}"/>
              </a:ext>
            </a:extLst>
          </p:cNvPr>
          <p:cNvSpPr/>
          <p:nvPr userDrawn="1"/>
        </p:nvSpPr>
        <p:spPr>
          <a:xfrm>
            <a:off x="12917699" y="8115081"/>
            <a:ext cx="4068946" cy="35208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solidFill>
              <a:srgbClr val="6E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38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47F22C-7309-0290-969A-0A1C5C79A65D}"/>
              </a:ext>
            </a:extLst>
          </p:cNvPr>
          <p:cNvSpPr/>
          <p:nvPr userDrawn="1"/>
        </p:nvSpPr>
        <p:spPr>
          <a:xfrm>
            <a:off x="7383324" y="8115081"/>
            <a:ext cx="4068946" cy="3520838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solidFill>
              <a:srgbClr val="6E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938"/>
          </a:p>
        </p:txBody>
      </p:sp>
    </p:spTree>
    <p:extLst>
      <p:ext uri="{BB962C8B-B14F-4D97-AF65-F5344CB8AC3E}">
        <p14:creationId xmlns:p14="http://schemas.microsoft.com/office/powerpoint/2010/main" val="7098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D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691326C-1DEF-CC45-B7F1-69CF3243365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B7E7695C-FCF1-4AA0-9B93-7941FED13DC4}" type="slidenum">
              <a:rPr lang="en-US" sz="2800" smtClean="0"/>
              <a:pPr/>
              <a:t>‹#›</a:t>
            </a:fld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2996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413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D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91326C-1DEF-CC45-B7F1-69CF324336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7695C-FCF1-4AA0-9B93-7941FED13D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691326C-1DEF-CC45-B7F1-69CF3243365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B7E7695C-FCF1-4AA0-9B93-7941FED13DC4}" type="slidenum">
              <a:rPr lang="en-US" sz="2800" smtClean="0"/>
              <a:pPr/>
              <a:t>‹#›</a:t>
            </a:fld>
            <a:endParaRPr lang="en-US" sz="280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6DFC53F-62F4-1248-B29A-1044D0C276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2758" y="1139069"/>
            <a:ext cx="23011247" cy="1292406"/>
          </a:xfrm>
          <a:prstGeom prst="rect">
            <a:avLst/>
          </a:prstGeom>
        </p:spPr>
        <p:txBody>
          <a:bodyPr anchor="b"/>
          <a:lstStyle>
            <a:lvl1pPr>
              <a:defRPr sz="7196" b="1" i="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03"/>
          <p:cNvSpPr txBox="1">
            <a:spLocks noGrp="1"/>
          </p:cNvSpPr>
          <p:nvPr>
            <p:ph type="body" idx="1"/>
          </p:nvPr>
        </p:nvSpPr>
        <p:spPr>
          <a:xfrm>
            <a:off x="1045650" y="4666597"/>
            <a:ext cx="22276001" cy="798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825" tIns="58900" rIns="117825" bIns="58900" anchor="t" anchorCtr="0">
            <a:noAutofit/>
          </a:bodyPr>
          <a:lstStyle>
            <a:lvl1pPr marL="914126" marR="0" lvl="0" indent="-787164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tx1"/>
              </a:buClr>
              <a:buSzPts val="2600"/>
              <a:buFont typeface="Arial"/>
              <a:buChar char="•"/>
              <a:defRPr sz="5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828252" marR="0" lvl="1" indent="-74907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Helvetica Neue"/>
              <a:buChar char="–"/>
              <a:defRPr sz="45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742378" marR="0" lvl="2" indent="-72368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»"/>
              <a:defRPr sz="4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656502" marR="0" lvl="3" indent="-68559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35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0628" marR="0" lvl="4" indent="-68559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"/>
              <a:buChar char="–"/>
              <a:defRPr sz="35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84754" marR="0" lvl="5" indent="-78716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5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398880" marR="0" lvl="6" indent="-78716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5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7313006" marR="0" lvl="7" indent="-78716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5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227132" marR="0" lvl="8" indent="-78716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519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" name="Google Shape;2355;p234" descr="sgicon_transparent.png"/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53672" y="12962674"/>
            <a:ext cx="648769" cy="5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56;p234"/>
          <p:cNvSpPr txBox="1"/>
          <p:nvPr userDrawn="1"/>
        </p:nvSpPr>
        <p:spPr>
          <a:xfrm>
            <a:off x="22199135" y="13012550"/>
            <a:ext cx="899034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2" tIns="91326" rIns="182752" bIns="91326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2357;p234"/>
          <p:cNvCxnSpPr/>
          <p:nvPr userDrawn="1"/>
        </p:nvCxnSpPr>
        <p:spPr>
          <a:xfrm>
            <a:off x="23098289" y="13084002"/>
            <a:ext cx="0" cy="390000"/>
          </a:xfrm>
          <a:prstGeom prst="straightConnector1">
            <a:avLst/>
          </a:prstGeom>
          <a:noFill/>
          <a:ln w="127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" name="Google Shape;2359;p234"/>
          <p:cNvCxnSpPr/>
          <p:nvPr userDrawn="1"/>
        </p:nvCxnSpPr>
        <p:spPr>
          <a:xfrm>
            <a:off x="22199155" y="13084102"/>
            <a:ext cx="0" cy="390000"/>
          </a:xfrm>
          <a:prstGeom prst="straightConnector1">
            <a:avLst/>
          </a:prstGeom>
          <a:noFill/>
          <a:ln w="127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6DFC53F-62F4-1248-B29A-1044D0C276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2758" y="1093076"/>
            <a:ext cx="23011247" cy="1338396"/>
          </a:xfrm>
          <a:prstGeom prst="rect">
            <a:avLst/>
          </a:prstGeom>
        </p:spPr>
        <p:txBody>
          <a:bodyPr anchor="b"/>
          <a:lstStyle>
            <a:lvl1pPr>
              <a:defRPr sz="7196" b="1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FF0120-2E07-734E-AF39-7F19982596F4}"/>
              </a:ext>
            </a:extLst>
          </p:cNvPr>
          <p:cNvGrpSpPr/>
          <p:nvPr userDrawn="1"/>
        </p:nvGrpSpPr>
        <p:grpSpPr>
          <a:xfrm>
            <a:off x="1142522" y="783648"/>
            <a:ext cx="99444" cy="1371600"/>
            <a:chOff x="579865" y="-277318"/>
            <a:chExt cx="49722" cy="17988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ECD1B9-6B73-5649-85CF-507859B12402}"/>
                </a:ext>
              </a:extLst>
            </p:cNvPr>
            <p:cNvSpPr/>
            <p:nvPr/>
          </p:nvSpPr>
          <p:spPr>
            <a:xfrm>
              <a:off x="579865" y="624468"/>
              <a:ext cx="49722" cy="8970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i="0">
                <a:solidFill>
                  <a:schemeClr val="accent1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C650F1-3A13-3247-B7F6-B4B12701D6D4}"/>
                </a:ext>
              </a:extLst>
            </p:cNvPr>
            <p:cNvSpPr/>
            <p:nvPr/>
          </p:nvSpPr>
          <p:spPr>
            <a:xfrm>
              <a:off x="579865" y="-277318"/>
              <a:ext cx="49722" cy="8970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i="0">
                <a:solidFill>
                  <a:schemeClr val="accent1"/>
                </a:solidFill>
                <a:latin typeface="Comic Sans MS" panose="030F0902030302020204" pitchFamily="66" charset="0"/>
              </a:endParaRPr>
            </a:p>
          </p:txBody>
        </p: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958AA2B-4BFD-004D-8A0F-53873C41F26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402982" y="2303636"/>
            <a:ext cx="21873182" cy="166148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6" b="0" i="0" spc="0">
                <a:solidFill>
                  <a:schemeClr val="accent1"/>
                </a:solidFill>
                <a:latin typeface="+mj-lt"/>
              </a:defRPr>
            </a:lvl1pPr>
            <a:lvl2pPr marL="913852" indent="0">
              <a:buNone/>
              <a:defRPr sz="3996">
                <a:solidFill>
                  <a:schemeClr val="tx1">
                    <a:tint val="75000"/>
                  </a:schemeClr>
                </a:solidFill>
              </a:defRPr>
            </a:lvl2pPr>
            <a:lvl3pPr marL="1827704" indent="0">
              <a:buNone/>
              <a:defRPr sz="3596">
                <a:solidFill>
                  <a:schemeClr val="tx1">
                    <a:tint val="75000"/>
                  </a:schemeClr>
                </a:solidFill>
              </a:defRPr>
            </a:lvl3pPr>
            <a:lvl4pPr marL="274155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54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6925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31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69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081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 edit master text styles edit master text styles edit master text styles edit master text styles edit master text styles edit master text styles </a:t>
            </a:r>
          </a:p>
        </p:txBody>
      </p:sp>
    </p:spTree>
    <p:extLst>
      <p:ext uri="{BB962C8B-B14F-4D97-AF65-F5344CB8AC3E}">
        <p14:creationId xmlns:p14="http://schemas.microsoft.com/office/powerpoint/2010/main" val="228965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ayou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spcBef>
                <a:spcPts val="0"/>
              </a:spcBef>
              <a:defRPr lang="en-US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3" y="742685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E43EEE-C4A7-7240-A6E1-4511D46581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09731" y="3478282"/>
            <a:ext cx="691100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568804-F61F-2446-9466-BCECDC4DD4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27024" y="3478282"/>
            <a:ext cx="691100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82E3BA1-D365-8243-8098-99FEC35A0B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144318" y="3478282"/>
            <a:ext cx="691100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4002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yr OEM/Cloud Road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769" y="-112541"/>
            <a:ext cx="24534295" cy="13890298"/>
          </a:xfrm>
          <a:prstGeom prst="rect">
            <a:avLst/>
          </a:prstGeom>
        </p:spPr>
      </p:pic>
      <p:graphicFrame>
        <p:nvGraphicFramePr>
          <p:cNvPr id="3" name="Content Placeholder 4"/>
          <p:cNvGraphicFramePr>
            <a:graphicFrameLocks/>
          </p:cNvGraphicFramePr>
          <p:nvPr userDrawn="1"/>
        </p:nvGraphicFramePr>
        <p:xfrm>
          <a:off x="837509" y="2272055"/>
          <a:ext cx="22616161" cy="1055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6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4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0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5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8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014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5014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5014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5014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5014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69077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609600">
                <a:tc rowSpan="2" gridSpan="4"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92D050"/>
                        </a:solidFill>
                      </a:endParaRPr>
                    </a:p>
                  </a:txBody>
                  <a:tcPr marL="182976" marR="182976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92D050"/>
                        </a:solidFill>
                      </a:endParaRPr>
                    </a:p>
                  </a:txBody>
                  <a:tcPr marL="91464" marR="91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92D050"/>
                        </a:solidFill>
                      </a:endParaRPr>
                    </a:p>
                  </a:txBody>
                  <a:tcPr marL="91464" marR="914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92D050"/>
                        </a:solidFill>
                      </a:endParaRPr>
                    </a:p>
                  </a:txBody>
                  <a:tcPr marL="91464" marR="914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bg1"/>
                          </a:solidFill>
                        </a:rPr>
                        <a:t>CY2020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91464" marR="914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bg1"/>
                          </a:solidFill>
                        </a:rPr>
                        <a:t>CY2021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rgbClr val="92D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bg1"/>
                          </a:solidFill>
                        </a:rPr>
                        <a:t>CY2022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solidFill>
                          <a:schemeClr val="bg1"/>
                        </a:solidFill>
                      </a:endParaRPr>
                    </a:p>
                  </a:txBody>
                  <a:tcPr marL="91464" marR="9146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bg1"/>
                          </a:solidFill>
                        </a:rPr>
                        <a:t>CY2023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/>
                          </a:solidFill>
                        </a:rPr>
                        <a:t>2H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/>
                          </a:solidFill>
                        </a:rPr>
                        <a:t>1H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/>
                          </a:solidFill>
                        </a:rPr>
                        <a:t>2H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/>
                          </a:solidFill>
                        </a:rPr>
                        <a:t>1H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/>
                          </a:solidFill>
                        </a:rPr>
                        <a:t>2H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/>
                          </a:solidFill>
                        </a:rPr>
                        <a:t>1H</a:t>
                      </a:r>
                    </a:p>
                  </a:txBody>
                  <a:tcPr marL="182976" marR="182976" marT="91440" marB="9144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BE49">
                        <a:alpha val="8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058">
                <a:tc rowSpan="4">
                  <a:txBody>
                    <a:bodyPr/>
                    <a:lstStyle/>
                    <a:p>
                      <a:pPr algn="l"/>
                      <a:r>
                        <a:rPr lang="en-US" sz="3600" b="1">
                          <a:solidFill>
                            <a:schemeClr val="tx2"/>
                          </a:solidFill>
                          <a:latin typeface="HelveticaNeueLT Std Ext" panose="020B0605020202020204" pitchFamily="34" charset="0"/>
                        </a:rPr>
                        <a:t>Exos X</a:t>
                      </a:r>
                    </a:p>
                    <a:p>
                      <a:r>
                        <a:rPr lang="en-US" sz="2400">
                          <a:solidFill>
                            <a:schemeClr val="accent1"/>
                          </a:solidFill>
                          <a:latin typeface="HelveticaNeueLT Std Ext" panose="020B0605020202020204" pitchFamily="34" charset="0"/>
                        </a:rPr>
                        <a:t>Scalable.</a:t>
                      </a:r>
                    </a:p>
                    <a:p>
                      <a:r>
                        <a:rPr lang="en-US" sz="2400">
                          <a:solidFill>
                            <a:schemeClr val="accent1"/>
                          </a:solidFill>
                          <a:latin typeface="HelveticaNeueLT Std Ext" panose="020B0605020202020204" pitchFamily="34" charset="0"/>
                        </a:rPr>
                        <a:t>Responsive.</a:t>
                      </a:r>
                    </a:p>
                    <a:p>
                      <a:r>
                        <a:rPr lang="en-US" sz="2400">
                          <a:solidFill>
                            <a:schemeClr val="accent1"/>
                          </a:solidFill>
                          <a:latin typeface="HelveticaNeueLT Std Ext" panose="020B0605020202020204" pitchFamily="34" charset="0"/>
                        </a:rPr>
                        <a:t>Innovative.</a:t>
                      </a:r>
                      <a:endParaRPr lang="en-US" sz="4000">
                        <a:solidFill>
                          <a:schemeClr val="accent1"/>
                        </a:solidFill>
                        <a:latin typeface="HelveticaNeueLT Std Ext" panose="020B0605020202020204" pitchFamily="34" charset="0"/>
                      </a:endParaRPr>
                    </a:p>
                    <a:p>
                      <a:endParaRPr lang="en-US" sz="2400">
                        <a:solidFill>
                          <a:schemeClr val="accent1"/>
                        </a:solidFill>
                        <a:latin typeface="HelveticaNeueLT Std Ext" panose="020B0605020202020204" pitchFamily="34" charset="0"/>
                      </a:endParaRPr>
                    </a:p>
                  </a:txBody>
                  <a:tcPr marL="182976" marR="182976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2"/>
                          </a:solidFill>
                          <a:latin typeface="HelveticaNeueLT Std Ext" panose="020B0605020202020204" pitchFamily="34" charset="0"/>
                        </a:rPr>
                        <a:t>High</a:t>
                      </a:r>
                      <a:r>
                        <a:rPr lang="en-US" sz="2400" baseline="0">
                          <a:solidFill>
                            <a:schemeClr val="tx2"/>
                          </a:solidFill>
                          <a:latin typeface="HelveticaNeueLT Std Ext" panose="020B0605020202020204" pitchFamily="34" charset="0"/>
                        </a:rPr>
                        <a:t> Capacity</a:t>
                      </a:r>
                      <a:endParaRPr lang="en-US" sz="2400">
                        <a:solidFill>
                          <a:schemeClr val="tx2"/>
                        </a:solidFill>
                        <a:latin typeface="HelveticaNeueLT Std Ext" panose="020B0605020202020204" pitchFamily="34" charset="0"/>
                      </a:endParaRPr>
                    </a:p>
                  </a:txBody>
                  <a:tcPr marL="182976" marR="182976" marT="91440" marB="9144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2"/>
                          </a:solidFill>
                          <a:latin typeface="HelveticaNeueLT Std Ext" panose="020B0605020202020204" pitchFamily="34" charset="0"/>
                        </a:rPr>
                        <a:t>Single</a:t>
                      </a:r>
                      <a:r>
                        <a:rPr lang="en-US" sz="2000" baseline="0">
                          <a:solidFill>
                            <a:schemeClr val="tx2"/>
                          </a:solidFill>
                          <a:latin typeface="HelveticaNeueLT Std Ext" panose="020B0605020202020204" pitchFamily="34" charset="0"/>
                        </a:rPr>
                        <a:t> Actuation</a:t>
                      </a:r>
                      <a:endParaRPr lang="en-US" sz="2000">
                        <a:solidFill>
                          <a:schemeClr val="tx2"/>
                        </a:solidFill>
                        <a:latin typeface="HelveticaNeueLT Std Ext" panose="020B0605020202020204" pitchFamily="34" charset="0"/>
                      </a:endParaRPr>
                    </a:p>
                  </a:txBody>
                  <a:tcPr marL="182976" marR="182976" marT="91440" marB="9144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accent1"/>
                          </a:solidFill>
                          <a:latin typeface="HelveticaNeueLT Std Ext" panose="020B0605020202020204" pitchFamily="34" charset="0"/>
                        </a:rPr>
                        <a:t>CMR</a:t>
                      </a:r>
                    </a:p>
                  </a:txBody>
                  <a:tcPr marL="182976" marR="182976" marT="91440" marB="9144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3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accent1"/>
                          </a:solidFill>
                          <a:latin typeface="HelveticaNeueLT Std Ext" panose="020B0605020202020204" pitchFamily="34" charset="0"/>
                        </a:rPr>
                        <a:t>SMR</a:t>
                      </a:r>
                    </a:p>
                  </a:txBody>
                  <a:tcPr marL="182976" marR="182976" marT="91440" marB="9144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3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2"/>
                          </a:solidFill>
                          <a:latin typeface="HelveticaNeueLT Std Ext" panose="020B0605020202020204" pitchFamily="34" charset="0"/>
                        </a:rPr>
                        <a:t>Multi Actuation</a:t>
                      </a:r>
                    </a:p>
                  </a:txBody>
                  <a:tcPr marL="182976" marR="182976" marT="91440" marB="9144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accent1"/>
                          </a:solidFill>
                          <a:latin typeface="HelveticaNeueLT Std Ext" panose="020B0605020202020204" pitchFamily="34" charset="0"/>
                        </a:rPr>
                        <a:t>CMR</a:t>
                      </a:r>
                    </a:p>
                  </a:txBody>
                  <a:tcPr marL="182976" marR="182976" marT="91440" marB="9144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3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accent1"/>
                          </a:solidFill>
                          <a:latin typeface="HelveticaNeueLT Std Ext" panose="020B0605020202020204" pitchFamily="34" charset="0"/>
                        </a:rPr>
                        <a:t>SMR</a:t>
                      </a:r>
                    </a:p>
                  </a:txBody>
                  <a:tcPr marL="182976" marR="182976" marT="91440" marB="9144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2930">
                <a:tc>
                  <a:txBody>
                    <a:bodyPr/>
                    <a:lstStyle/>
                    <a:p>
                      <a:pPr algn="l"/>
                      <a:r>
                        <a:rPr lang="en-US" sz="3600" b="1">
                          <a:solidFill>
                            <a:schemeClr val="tx2"/>
                          </a:solidFill>
                          <a:latin typeface="HelveticaNeueLT Std Ext" panose="020B0605020202020204" pitchFamily="34" charset="0"/>
                        </a:rPr>
                        <a:t>Exos E</a:t>
                      </a:r>
                    </a:p>
                    <a:p>
                      <a:r>
                        <a:rPr lang="en-US" sz="2400">
                          <a:solidFill>
                            <a:schemeClr val="accent1"/>
                          </a:solidFill>
                          <a:latin typeface="HelveticaNeueLT Std Ext" panose="020B0605020202020204" pitchFamily="34" charset="0"/>
                        </a:rPr>
                        <a:t>Trusted.</a:t>
                      </a:r>
                    </a:p>
                    <a:p>
                      <a:r>
                        <a:rPr lang="en-US" sz="2400">
                          <a:solidFill>
                            <a:schemeClr val="accent1"/>
                          </a:solidFill>
                          <a:latin typeface="HelveticaNeueLT Std Ext" panose="020B0605020202020204" pitchFamily="34" charset="0"/>
                        </a:rPr>
                        <a:t>Efficient.</a:t>
                      </a:r>
                    </a:p>
                    <a:p>
                      <a:r>
                        <a:rPr lang="en-US" sz="2400">
                          <a:solidFill>
                            <a:schemeClr val="accent1"/>
                          </a:solidFill>
                          <a:latin typeface="HelveticaNeueLT Std Ext" panose="020B0605020202020204" pitchFamily="34" charset="0"/>
                        </a:rPr>
                        <a:t>Versatile.</a:t>
                      </a:r>
                    </a:p>
                    <a:p>
                      <a:pPr algn="l"/>
                      <a:endParaRPr lang="en-US" sz="3600">
                        <a:solidFill>
                          <a:schemeClr val="accent1"/>
                        </a:solidFill>
                        <a:latin typeface="HelveticaNeueLT Std Ext" panose="020B0605020202020204" pitchFamily="34" charset="0"/>
                      </a:endParaRPr>
                    </a:p>
                  </a:txBody>
                  <a:tcPr marL="182976" marR="182976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2"/>
                          </a:solidFill>
                          <a:latin typeface="HelveticaNeueLT Std Ext" panose="020B0605020202020204" pitchFamily="34" charset="0"/>
                        </a:rPr>
                        <a:t>Traditional IT</a:t>
                      </a:r>
                    </a:p>
                  </a:txBody>
                  <a:tcPr marL="182976" marR="182976" marT="91440" marB="9144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accent1"/>
                        </a:solidFill>
                        <a:latin typeface="HelveticaNeueLT Std Ext" panose="020B0605020202020204" pitchFamily="34" charset="0"/>
                      </a:endParaRPr>
                    </a:p>
                  </a:txBody>
                  <a:tcPr marL="182976" marR="182976" marT="91440" marB="9144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accent1"/>
                        </a:solidFill>
                        <a:latin typeface="HelveticaNeueLT Std Ext" panose="020B0605020202020204" pitchFamily="34" charset="0"/>
                      </a:endParaRPr>
                    </a:p>
                  </a:txBody>
                  <a:tcPr marL="91464" marR="91464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600"/>
                    </a:p>
                  </a:txBody>
                  <a:tcPr marL="182976" marR="182976" marT="91440" marB="9144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>
                        <a:alpha val="9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59" y="2283917"/>
            <a:ext cx="2669889" cy="1111434"/>
          </a:xfrm>
          <a:prstGeom prst="rect">
            <a:avLst/>
          </a:prstGeom>
        </p:spPr>
      </p:pic>
      <p:sp>
        <p:nvSpPr>
          <p:cNvPr id="6" name="Oval 5"/>
          <p:cNvSpPr/>
          <p:nvPr userDrawn="1"/>
        </p:nvSpPr>
        <p:spPr>
          <a:xfrm>
            <a:off x="21661475" y="3066400"/>
            <a:ext cx="220806" cy="210616"/>
          </a:xfrm>
          <a:prstGeom prst="ellipse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 defTabSz="1217982">
              <a:buClrTx/>
              <a:buFontTx/>
              <a:buNone/>
            </a:pPr>
            <a:endParaRPr lang="en-US" sz="3264" b="1" kern="1200">
              <a:solidFill>
                <a:srgbClr val="000000"/>
              </a:solidFill>
            </a:endParaRPr>
          </a:p>
        </p:txBody>
      </p:sp>
      <p:sp>
        <p:nvSpPr>
          <p:cNvPr id="68" name="Rectangle 67"/>
          <p:cNvSpPr/>
          <p:nvPr userDrawn="1"/>
        </p:nvSpPr>
        <p:spPr>
          <a:xfrm>
            <a:off x="820724" y="12971729"/>
            <a:ext cx="9785724" cy="470182"/>
          </a:xfrm>
          <a:prstGeom prst="rect">
            <a:avLst/>
          </a:prstGeom>
          <a:solidFill>
            <a:srgbClr val="F2F2F2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defTabSz="1216558">
              <a:buClrTx/>
              <a:buFontTx/>
              <a:buNone/>
            </a:pPr>
            <a:endParaRPr lang="en-US" sz="1800" b="1" kern="1200">
              <a:solidFill>
                <a:srgbClr val="000000"/>
              </a:solidFill>
            </a:endParaRPr>
          </a:p>
          <a:p>
            <a:pPr defTabSz="1216558">
              <a:buClrTx/>
              <a:buFontTx/>
              <a:buNone/>
            </a:pPr>
            <a:r>
              <a:rPr lang="en-US" sz="1800" b="1" kern="1200">
                <a:solidFill>
                  <a:srgbClr val="78777A"/>
                </a:solidFill>
              </a:rPr>
              <a:t>Legend:                  CTU Declare             Pilot Program      z=ZBD/SMR </a:t>
            </a:r>
          </a:p>
          <a:p>
            <a:pPr defTabSz="1216558">
              <a:buClrTx/>
              <a:buFontTx/>
              <a:buNone/>
            </a:pPr>
            <a:r>
              <a:rPr lang="en-US" sz="1800" b="1" kern="1200">
                <a:solidFill>
                  <a:srgbClr val="78777A"/>
                </a:solidFill>
              </a:rPr>
              <a:t>                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2630516" y="13086823"/>
            <a:ext cx="241645" cy="241706"/>
          </a:xfrm>
          <a:prstGeom prst="ellipse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2500" lnSpcReduction="20000"/>
          </a:bodyPr>
          <a:lstStyle/>
          <a:p>
            <a:pPr algn="ctr" defTabSz="1217616">
              <a:buClrTx/>
              <a:buFontTx/>
              <a:buNone/>
            </a:pPr>
            <a:endParaRPr lang="en-US" sz="1800" b="1" kern="1200">
              <a:solidFill>
                <a:srgbClr val="78777A"/>
              </a:solidFill>
            </a:endParaRPr>
          </a:p>
        </p:txBody>
      </p:sp>
      <p:sp>
        <p:nvSpPr>
          <p:cNvPr id="70" name="Oval 69"/>
          <p:cNvSpPr/>
          <p:nvPr userDrawn="1"/>
        </p:nvSpPr>
        <p:spPr>
          <a:xfrm>
            <a:off x="4840701" y="13086823"/>
            <a:ext cx="241771" cy="241706"/>
          </a:xfrm>
          <a:prstGeom prst="ellipse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32500" lnSpcReduction="20000"/>
          </a:bodyPr>
          <a:lstStyle/>
          <a:p>
            <a:pPr algn="ctr" defTabSz="1217616">
              <a:buClrTx/>
              <a:buFontTx/>
              <a:buNone/>
            </a:pPr>
            <a:endParaRPr lang="en-US" sz="1800" b="1" kern="1200">
              <a:solidFill>
                <a:srgbClr val="78777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80" y="934300"/>
            <a:ext cx="22387030" cy="99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9" name="Picture 78" descr="sgicon_transparent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3679" y="13071310"/>
            <a:ext cx="648499" cy="549672"/>
          </a:xfrm>
          <a:prstGeom prst="rect">
            <a:avLst/>
          </a:prstGeom>
        </p:spPr>
      </p:pic>
      <p:sp>
        <p:nvSpPr>
          <p:cNvPr id="80" name="TextBox 79"/>
          <p:cNvSpPr txBox="1"/>
          <p:nvPr userDrawn="1"/>
        </p:nvSpPr>
        <p:spPr>
          <a:xfrm>
            <a:off x="22199139" y="13039054"/>
            <a:ext cx="899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buClrTx/>
              <a:buFontTx/>
              <a:buNone/>
              <a:defRPr/>
            </a:pPr>
            <a:fld id="{63EBF4A3-DF90-A145-ABFB-48E1A00C731F}" type="slidenum">
              <a:rPr lang="en-US" sz="1600" smtClean="0">
                <a:solidFill>
                  <a:srgbClr val="FFFFFF"/>
                </a:solidFill>
                <a:ea typeface="+mn-ea"/>
              </a:rPr>
              <a:pPr algn="ctr" defTabSz="914126">
                <a:buClrTx/>
                <a:buFontTx/>
                <a:buNone/>
                <a:defRPr/>
              </a:pPr>
              <a:t>‹#›</a:t>
            </a:fld>
            <a:endParaRPr lang="en-US" sz="1600">
              <a:solidFill>
                <a:srgbClr val="FFFFFF"/>
              </a:solidFill>
              <a:ea typeface="+mn-ea"/>
            </a:endParaRPr>
          </a:p>
        </p:txBody>
      </p:sp>
      <p:cxnSp>
        <p:nvCxnSpPr>
          <p:cNvPr id="81" name="Straight Connector 80"/>
          <p:cNvCxnSpPr/>
          <p:nvPr userDrawn="1"/>
        </p:nvCxnSpPr>
        <p:spPr>
          <a:xfrm>
            <a:off x="23098289" y="13084002"/>
            <a:ext cx="0" cy="390768"/>
          </a:xfrm>
          <a:prstGeom prst="line">
            <a:avLst/>
          </a:prstGeom>
          <a:noFill/>
          <a:ln w="12700" cap="flat" cmpd="sng" algn="ctr">
            <a:solidFill>
              <a:srgbClr val="E6E6E6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147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28804" y="567777"/>
            <a:ext cx="20726399" cy="113351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865381" y="1478874"/>
            <a:ext cx="20653248" cy="839116"/>
          </a:xfrm>
          <a:prstGeom prst="rect">
            <a:avLst/>
          </a:prstGeom>
        </p:spPr>
        <p:txBody>
          <a:bodyPr vert="horz" lIns="217350" tIns="108674" rIns="217350" bIns="10867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98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865381" y="1478874"/>
            <a:ext cx="20653248" cy="839116"/>
          </a:xfrm>
          <a:prstGeom prst="rect">
            <a:avLst/>
          </a:prstGeom>
        </p:spPr>
        <p:txBody>
          <a:bodyPr vert="horz" lIns="217350" tIns="108674" rIns="217350" bIns="10867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98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0D738-FFA1-3149-BE37-CE55AF467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7851" y="3340103"/>
            <a:ext cx="20688300" cy="8528050"/>
          </a:xfrm>
          <a:prstGeom prst="rect">
            <a:avLst/>
          </a:prstGeom>
        </p:spPr>
        <p:txBody>
          <a:bodyPr/>
          <a:lstStyle>
            <a:lvl1pPr>
              <a:defRPr sz="35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546B74-31B5-0546-B3A3-465C8C8E77B1}"/>
              </a:ext>
            </a:extLst>
          </p:cNvPr>
          <p:cNvSpPr/>
          <p:nvPr userDrawn="1"/>
        </p:nvSpPr>
        <p:spPr>
          <a:xfrm>
            <a:off x="11415490" y="2594356"/>
            <a:ext cx="1553038" cy="1279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0" tIns="45642" rIns="91280" bIns="45642" rtlCol="0" anchor="ctr"/>
          <a:lstStyle/>
          <a:p>
            <a:pPr algn="ctr"/>
            <a:endParaRPr lang="en-US" sz="2398">
              <a:solidFill>
                <a:schemeClr val="accent2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968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Spread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spcBef>
                <a:spcPts val="0"/>
              </a:spcBef>
              <a:defRPr lang="en-US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3" y="742685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598A9C5-E36D-0B42-BC0E-501A970E7E1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14513" y="3478282"/>
            <a:ext cx="966801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23D3C76-3A69-E94E-BE56-11EF9B1141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896982" y="3445770"/>
            <a:ext cx="966801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988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ayou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spcBef>
                <a:spcPts val="0"/>
              </a:spcBef>
              <a:defRPr lang="en-US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3" y="742685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E43EEE-C4A7-7240-A6E1-4511D46581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09731" y="3478282"/>
            <a:ext cx="691100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568804-F61F-2446-9466-BCECDC4DD4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27024" y="3478282"/>
            <a:ext cx="691100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82E3BA1-D365-8243-8098-99FEC35A0B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144318" y="3478282"/>
            <a:ext cx="691100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1658012" indent="-571328" algn="l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201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ayou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spcBef>
                <a:spcPts val="0"/>
              </a:spcBef>
              <a:defRPr lang="en-US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3" y="742685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E43EEE-C4A7-7240-A6E1-4511D46581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70583" y="3478282"/>
            <a:ext cx="534408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1658012" indent="-571328" algn="l"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 sz="2400"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 sz="2400"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568804-F61F-2446-9466-BCECDC4DD4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99294" y="3478282"/>
            <a:ext cx="534408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1658012" indent="-571328" algn="l"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 sz="2400"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 sz="2400"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82E3BA1-D365-8243-8098-99FEC35A0B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02085" y="3478282"/>
            <a:ext cx="534408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1658012" indent="-571328" algn="l"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 sz="2400"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 sz="2400"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7A7EAEA-CF87-6B40-8257-CF9C6E7C75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804879" y="3478282"/>
            <a:ext cx="534408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1658012" indent="-571328" algn="l"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 sz="2400"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 sz="2400"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671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4" y="4818125"/>
            <a:ext cx="20726399" cy="1825542"/>
          </a:xfrm>
          <a:prstGeom prst="rect">
            <a:avLst/>
          </a:prstGeom>
        </p:spPr>
        <p:txBody>
          <a:bodyPr/>
          <a:lstStyle>
            <a:lvl1pPr>
              <a:defRPr sz="7998" b="0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1" y="7772400"/>
            <a:ext cx="17068801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  <a:lvl2pPr marL="108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3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46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3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0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06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93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62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9780297" y="1585467"/>
            <a:ext cx="4823408" cy="4824038"/>
          </a:xfrm>
          <a:prstGeom prst="ellipse">
            <a:avLst/>
          </a:prstGeom>
        </p:spPr>
        <p:txBody>
          <a:bodyPr/>
          <a:lstStyle>
            <a:lvl1pPr algn="ctr">
              <a:defRPr sz="2000" baseline="0"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758472" y="6809613"/>
            <a:ext cx="14867062" cy="11904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998" b="0" i="0">
                <a:latin typeface="+mj-lt"/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57601" y="8638230"/>
            <a:ext cx="17068801" cy="2790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15599918" cy="13716000"/>
          </a:xfrm>
          <a:prstGeom prst="rect">
            <a:avLst/>
          </a:prstGeo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20A4C-035A-9A47-8049-D59FEA5B12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89455" y="4637581"/>
            <a:ext cx="7464426" cy="444084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79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851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7944679" cy="712607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44678" y="1"/>
            <a:ext cx="8494646" cy="712607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6439324" y="1"/>
            <a:ext cx="7944679" cy="712607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865381" y="1478874"/>
            <a:ext cx="20653248" cy="839116"/>
          </a:xfrm>
          <a:prstGeom prst="rect">
            <a:avLst/>
          </a:prstGeom>
        </p:spPr>
        <p:txBody>
          <a:bodyPr vert="horz" lIns="217350" tIns="108674" rIns="217350" bIns="10867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98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865381" y="1478874"/>
            <a:ext cx="20653248" cy="839116"/>
          </a:xfrm>
          <a:prstGeom prst="rect">
            <a:avLst/>
          </a:prstGeom>
        </p:spPr>
        <p:txBody>
          <a:bodyPr vert="horz" lIns="217350" tIns="108674" rIns="217350" bIns="10867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98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C6AEC0-A131-F54C-9FFC-C561BE034690}"/>
              </a:ext>
            </a:extLst>
          </p:cNvPr>
          <p:cNvSpPr txBox="1">
            <a:spLocks/>
          </p:cNvSpPr>
          <p:nvPr userDrawn="1"/>
        </p:nvSpPr>
        <p:spPr>
          <a:xfrm>
            <a:off x="8189844" y="8277283"/>
            <a:ext cx="7944679" cy="11335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43505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Open Sans"/>
              </a:defRPr>
            </a:lvl1pPr>
          </a:lstStyle>
          <a:p>
            <a:endParaRPr lang="en-US" sz="4798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9B4040-BACE-3844-86C1-D47858F4F5CB}"/>
              </a:ext>
            </a:extLst>
          </p:cNvPr>
          <p:cNvSpPr txBox="1">
            <a:spLocks/>
          </p:cNvSpPr>
          <p:nvPr userDrawn="1"/>
        </p:nvSpPr>
        <p:spPr>
          <a:xfrm>
            <a:off x="8179903" y="8277283"/>
            <a:ext cx="6374294" cy="11335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43505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Open Sans"/>
              </a:defRPr>
            </a:lvl1pPr>
          </a:lstStyle>
          <a:p>
            <a:endParaRPr lang="en-US" sz="4798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3B2263D9-49BC-174E-9028-ED210D5AB886}"/>
              </a:ext>
            </a:extLst>
          </p:cNvPr>
          <p:cNvSpPr txBox="1">
            <a:spLocks/>
          </p:cNvSpPr>
          <p:nvPr userDrawn="1"/>
        </p:nvSpPr>
        <p:spPr>
          <a:xfrm>
            <a:off x="7993059" y="9707059"/>
            <a:ext cx="6747983" cy="1075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Open Sans Light"/>
              </a:defRPr>
            </a:lvl1pPr>
            <a:lvl2pPr marL="543505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1087009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1630517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2174020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2989277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783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289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794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B6CFAC-DE40-2A49-8AB5-7476463CE9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8900" y="7900672"/>
            <a:ext cx="7509976" cy="1203324"/>
          </a:xfrm>
          <a:prstGeom prst="rect">
            <a:avLst/>
          </a:prstGeom>
        </p:spPr>
        <p:txBody>
          <a:bodyPr/>
          <a:lstStyle>
            <a:lvl1pPr algn="ctr">
              <a:defRPr sz="39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4E169AF-5D67-CA47-A0CE-69C80D93C3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56924" y="7900672"/>
            <a:ext cx="7509976" cy="1203324"/>
          </a:xfrm>
          <a:prstGeom prst="rect">
            <a:avLst/>
          </a:prstGeom>
        </p:spPr>
        <p:txBody>
          <a:bodyPr/>
          <a:lstStyle>
            <a:lvl1pPr algn="ctr">
              <a:defRPr sz="39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768A295-6D91-804D-AB7D-4F150F2D9A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713846" y="7900672"/>
            <a:ext cx="7509976" cy="1203324"/>
          </a:xfrm>
          <a:prstGeom prst="rect">
            <a:avLst/>
          </a:prstGeom>
        </p:spPr>
        <p:txBody>
          <a:bodyPr/>
          <a:lstStyle>
            <a:lvl1pPr algn="ctr">
              <a:defRPr sz="39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4CADA4-D39F-6443-97F6-AFB106C0E4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8900" y="9702388"/>
            <a:ext cx="7508875" cy="1857376"/>
          </a:xfrm>
          <a:prstGeom prst="rect">
            <a:avLst/>
          </a:prstGeom>
        </p:spPr>
        <p:txBody>
          <a:bodyPr/>
          <a:lstStyle>
            <a:lvl1pPr algn="ctr">
              <a:defRPr sz="35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C8D13E3-F06F-7041-BE91-60BB06F91E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3776" y="9702388"/>
            <a:ext cx="7508875" cy="1857376"/>
          </a:xfrm>
          <a:prstGeom prst="rect">
            <a:avLst/>
          </a:prstGeom>
        </p:spPr>
        <p:txBody>
          <a:bodyPr/>
          <a:lstStyle>
            <a:lvl1pPr algn="ctr">
              <a:defRPr sz="35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9F9B074D-D5F5-3543-8913-F8C9D76495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12748" y="9702388"/>
            <a:ext cx="7509976" cy="1857376"/>
          </a:xfrm>
          <a:prstGeom prst="rect">
            <a:avLst/>
          </a:prstGeom>
        </p:spPr>
        <p:txBody>
          <a:bodyPr/>
          <a:lstStyle>
            <a:lvl1pPr algn="ctr">
              <a:defRPr sz="35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2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2FFB88-EC9B-4B92-9F41-562E9416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8763BFF-5872-4E36-862F-82939CE2EF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24384000" cy="13716000"/>
          </a:xfrm>
          <a:prstGeom prst="rect">
            <a:avLst/>
          </a:prstGeom>
          <a:blipFill dpi="0" rotWithShape="1">
            <a:blip r:embed="rId2" cstate="screen">
              <a:alphaModFix amt="4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algn="ctr">
              <a:defRPr sz="3596"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EC3FE05-117B-854A-82A8-F19D6457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7792280"/>
            <a:ext cx="21031201" cy="1524348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350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ayou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spcBef>
                <a:spcPts val="0"/>
              </a:spcBef>
              <a:defRPr lang="en-US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3" y="742685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E43EEE-C4A7-7240-A6E1-4511D46581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70583" y="3478282"/>
            <a:ext cx="534408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1658012" indent="-571328" algn="l"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 sz="2400"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 sz="2400"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568804-F61F-2446-9466-BCECDC4DD4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99294" y="3478282"/>
            <a:ext cx="534408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1658012" indent="-571328" algn="l"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 sz="2400"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 sz="2400"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82E3BA1-D365-8243-8098-99FEC35A0B6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202085" y="3478282"/>
            <a:ext cx="534408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1658012" indent="-571328" algn="l"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 sz="2400"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 sz="2400"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7A7EAEA-CF87-6B40-8257-CF9C6E7C75D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804879" y="3478282"/>
            <a:ext cx="5344084" cy="9064624"/>
          </a:xfrm>
          <a:prstGeom prst="rect">
            <a:avLst/>
          </a:prstGeom>
        </p:spPr>
        <p:txBody>
          <a:bodyPr/>
          <a:lstStyle>
            <a:lvl1pPr marL="571328" indent="-571328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1658012" indent="-571328" algn="l">
              <a:buFont typeface="Arial" panose="020B0604020202020204" pitchFamily="34" charset="0"/>
              <a:buChar char="•"/>
              <a:defRPr sz="2400">
                <a:latin typeface="+mn-lt"/>
              </a:defRPr>
            </a:lvl2pPr>
            <a:lvl3pPr marL="2744694" indent="-571328" algn="l">
              <a:buFont typeface="Wingdings" pitchFamily="2" charset="2"/>
              <a:buChar char="§"/>
              <a:defRPr sz="2400">
                <a:latin typeface="+mn-lt"/>
              </a:defRPr>
            </a:lvl3pPr>
            <a:lvl4pPr marL="3831384" indent="-571328" algn="l">
              <a:buClr>
                <a:schemeClr val="bg2"/>
              </a:buClr>
              <a:buFont typeface="Wingdings" pitchFamily="2" charset="2"/>
              <a:buChar char="ü"/>
              <a:defRPr sz="2400"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747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D6A7D7-BBFC-46D9-BD6F-3630418ED1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293728" y="0"/>
            <a:ext cx="11090272" cy="1371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82905-E4DD-CC40-97AE-8641DAD28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1" y="5997993"/>
            <a:ext cx="9177130" cy="265112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305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85F8F51-1C9B-4B44-BA73-D1A2CB4E80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2"/>
            <a:ext cx="24383998" cy="7568416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2359"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 algn="ctr">
              <a:defRPr lang="en-US" sz="3596"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F5119-43B2-3247-9069-5ED3B058975C}"/>
              </a:ext>
            </a:extLst>
          </p:cNvPr>
          <p:cNvSpPr txBox="1"/>
          <p:nvPr userDrawn="1"/>
        </p:nvSpPr>
        <p:spPr>
          <a:xfrm>
            <a:off x="3762107" y="9802409"/>
            <a:ext cx="4538807" cy="13231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998">
                <a:solidFill>
                  <a:schemeClr val="bg1"/>
                </a:solidFill>
                <a:latin typeface="+mj-lt"/>
              </a:rPr>
              <a:t>ARIAL 40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6D87A55-D413-1049-ABD0-5D7F87221D68}"/>
              </a:ext>
            </a:extLst>
          </p:cNvPr>
          <p:cNvSpPr/>
          <p:nvPr userDrawn="1"/>
        </p:nvSpPr>
        <p:spPr>
          <a:xfrm>
            <a:off x="3089192" y="10312586"/>
            <a:ext cx="413080" cy="41308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Open Sans Light"/>
            </a:endParaRP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7ACFACF9-DD67-3F4C-B9D9-F4FD25170B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042718" y="9218801"/>
            <a:ext cx="11552588" cy="2187574"/>
          </a:xfrm>
          <a:prstGeom prst="rect">
            <a:avLst/>
          </a:prstGeom>
        </p:spPr>
        <p:txBody>
          <a:bodyPr/>
          <a:lstStyle>
            <a:lvl1pPr algn="l">
              <a:defRPr sz="39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8577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AEDCD491-7B04-4A5E-975C-94607A7031F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201542" y="-16"/>
            <a:ext cx="12182463" cy="660082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3596"/>
            </a:lvl1pPr>
          </a:lstStyle>
          <a:p>
            <a:pPr marL="0" lvl="0" indent="0">
              <a:buNone/>
            </a:pPr>
            <a:r>
              <a:rPr lang="en-US"/>
              <a:t>Click Icon to Change Photo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629CCC8-B845-4CF7-93E5-FADCF3BFBC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" y="-16"/>
            <a:ext cx="12201537" cy="6600824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3596"/>
            </a:lvl1pPr>
          </a:lstStyle>
          <a:p>
            <a:pPr marL="0" lvl="0" indent="0">
              <a:buNone/>
            </a:pPr>
            <a:r>
              <a:rPr lang="en-US"/>
              <a:t>Click Icon to Change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BD1019-6DE8-224E-9965-F947CEE8F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9585" y="6825853"/>
            <a:ext cx="6850508" cy="762750"/>
          </a:xfrm>
          <a:prstGeom prst="rect">
            <a:avLst/>
          </a:prstGeom>
        </p:spPr>
        <p:txBody>
          <a:bodyPr/>
          <a:lstStyle>
            <a:lvl1pPr>
              <a:defRPr sz="3998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89BA1BE-CC15-1B48-B94A-D536459B4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32502" y="8463676"/>
            <a:ext cx="3378200" cy="898524"/>
          </a:xfrm>
          <a:prstGeom prst="rect">
            <a:avLst/>
          </a:prstGeom>
        </p:spPr>
        <p:txBody>
          <a:bodyPr anchor="ctr"/>
          <a:lstStyle>
            <a:lvl1pPr algn="ctr">
              <a:defRPr sz="4798" b="1">
                <a:solidFill>
                  <a:schemeClr val="bg2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138901D1-EDB0-BB45-998F-7D756253BF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02544" y="9755691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B53C5B0-0511-764B-9818-C22F323DFD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39621" y="8463676"/>
            <a:ext cx="3378200" cy="898524"/>
          </a:xfrm>
          <a:prstGeom prst="rect">
            <a:avLst/>
          </a:prstGeom>
        </p:spPr>
        <p:txBody>
          <a:bodyPr anchor="ctr"/>
          <a:lstStyle>
            <a:lvl1pPr algn="ctr">
              <a:defRPr sz="4798" b="1">
                <a:solidFill>
                  <a:schemeClr val="bg2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20C9A8F2-2702-0D49-BEAB-24F408308A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909664" y="9755691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AF5E2-A761-6144-A007-72AC2FC28AD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4843129" y="6826250"/>
            <a:ext cx="6851650" cy="762352"/>
          </a:xfrm>
          <a:prstGeom prst="rect">
            <a:avLst/>
          </a:prstGeom>
        </p:spPr>
        <p:txBody>
          <a:bodyPr anchor="ctr"/>
          <a:lstStyle>
            <a:lvl1pPr algn="ctr">
              <a:defRPr sz="3998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8582600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+ Content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7792819" cy="6857992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Icon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Change</a:t>
            </a:r>
            <a:r>
              <a:rPr lang="id-ID"/>
              <a:t> </a:t>
            </a:r>
            <a:r>
              <a:rPr lang="id-ID" err="1"/>
              <a:t>Photo</a:t>
            </a:r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7832574" y="6857994"/>
            <a:ext cx="7913413" cy="684194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Icon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Change</a:t>
            </a:r>
            <a:r>
              <a:rPr lang="id-ID"/>
              <a:t> </a:t>
            </a:r>
            <a:r>
              <a:rPr lang="id-ID" err="1"/>
              <a:t>Photo</a:t>
            </a:r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15784250" y="-3870"/>
            <a:ext cx="8599752" cy="6857992"/>
          </a:xfrm>
          <a:prstGeom prst="rect">
            <a:avLst/>
          </a:prstGeom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Icon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Change</a:t>
            </a:r>
            <a:r>
              <a:rPr lang="id-ID"/>
              <a:t> </a:t>
            </a:r>
            <a:r>
              <a:rPr lang="id-ID" err="1"/>
              <a:t>Photo</a:t>
            </a:r>
            <a:endParaRPr lang="id-ID"/>
          </a:p>
          <a:p>
            <a:endParaRPr lang="id-ID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A256D9-E171-584A-A056-2CDE62F86F54}"/>
              </a:ext>
            </a:extLst>
          </p:cNvPr>
          <p:cNvSpPr/>
          <p:nvPr/>
        </p:nvSpPr>
        <p:spPr>
          <a:xfrm>
            <a:off x="11640389" y="1873071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F988B-95B2-0F41-B509-46D2185FD2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00180" y="2661998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34465F0-AAD5-2641-9954-3B6DC6D607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70223" y="3815113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B873057-9D46-3445-9E3A-C036B4796A50}"/>
              </a:ext>
            </a:extLst>
          </p:cNvPr>
          <p:cNvSpPr/>
          <p:nvPr userDrawn="1"/>
        </p:nvSpPr>
        <p:spPr>
          <a:xfrm>
            <a:off x="3834856" y="7902811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24912F3-5F88-2F4F-8431-A637B459D1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4647" y="8691738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2C069D62-C773-5F4C-A228-C8061D7CD7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691" y="9844853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38E26D-F877-0240-9507-DA27C78FD74B}"/>
              </a:ext>
            </a:extLst>
          </p:cNvPr>
          <p:cNvSpPr/>
          <p:nvPr userDrawn="1"/>
        </p:nvSpPr>
        <p:spPr>
          <a:xfrm>
            <a:off x="20115150" y="7902811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EACD3D0-A27A-B14E-8A1F-10B935F12B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574941" y="8691738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BAB2EAA-8AB6-9D43-8F6D-345D513DF8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744984" y="9844853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67721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 + Conten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B53D3BA0-FFB2-F142-8B78-89C6BBCC7B73}"/>
              </a:ext>
            </a:extLst>
          </p:cNvPr>
          <p:cNvSpPr/>
          <p:nvPr userDrawn="1"/>
        </p:nvSpPr>
        <p:spPr>
          <a:xfrm>
            <a:off x="4325188" y="1097819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7E1406B-0B0E-B245-8650-E94BCBE997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84979" y="1886746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9FE6C80D-0441-FB4E-A161-FE53A7B70F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2" y="3039861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3C60729-DA93-AA4B-A8A5-F5F97051F7C2}"/>
              </a:ext>
            </a:extLst>
          </p:cNvPr>
          <p:cNvSpPr/>
          <p:nvPr userDrawn="1"/>
        </p:nvSpPr>
        <p:spPr>
          <a:xfrm>
            <a:off x="4325188" y="8253993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F150151-68FA-C644-A144-79CA9B1B943C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2784979" y="9042920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3092E41E-50E9-5545-A36B-F0DE5B3C3FB4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955022" y="10196035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865CAE8-5CF4-7045-91ED-E8C12AE59741}"/>
              </a:ext>
            </a:extLst>
          </p:cNvPr>
          <p:cNvSpPr/>
          <p:nvPr userDrawn="1"/>
        </p:nvSpPr>
        <p:spPr>
          <a:xfrm>
            <a:off x="20168164" y="1097819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C375E08-091F-7340-B9B7-C2C3CF32617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8627955" y="1886746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9B4471DD-9484-E84C-969B-7B070770AA17}"/>
              </a:ext>
            </a:extLst>
          </p:cNvPr>
          <p:cNvSpPr>
            <a:spLocks noGrp="1"/>
          </p:cNvSpPr>
          <p:nvPr>
            <p:ph type="body" sz="quarter" idx="95"/>
          </p:nvPr>
        </p:nvSpPr>
        <p:spPr>
          <a:xfrm>
            <a:off x="16797996" y="3039861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28752F7-ECC1-144E-8FEC-1C4E4E12F7D1}"/>
              </a:ext>
            </a:extLst>
          </p:cNvPr>
          <p:cNvSpPr/>
          <p:nvPr userDrawn="1"/>
        </p:nvSpPr>
        <p:spPr>
          <a:xfrm>
            <a:off x="20168164" y="8253993"/>
            <a:ext cx="297786" cy="2977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800">
              <a:solidFill>
                <a:srgbClr val="82C65C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ABBF111-8A51-D343-A1B5-F0E2106E8081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8627955" y="9042920"/>
            <a:ext cx="3378200" cy="898524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d-ID" sz="3200" b="1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ARIAL </a:t>
            </a:r>
            <a:r>
              <a:rPr lang="id-ID" sz="3200" b="1">
                <a:solidFill>
                  <a:srgbClr val="82C65C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16</a:t>
            </a:r>
            <a:r>
              <a:rPr lang="id-ID" sz="3200" b="1"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979E147C-32E7-F049-A2C1-AA7010606F45}"/>
              </a:ext>
            </a:extLst>
          </p:cNvPr>
          <p:cNvSpPr>
            <a:spLocks noGrp="1"/>
          </p:cNvSpPr>
          <p:nvPr>
            <p:ph type="body" sz="quarter" idx="97"/>
          </p:nvPr>
        </p:nvSpPr>
        <p:spPr>
          <a:xfrm>
            <a:off x="16797996" y="10196035"/>
            <a:ext cx="6737351" cy="218757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Рисунок 4">
            <a:extLst>
              <a:ext uri="{FF2B5EF4-FFF2-40B4-BE49-F238E27FC236}">
                <a16:creationId xmlns:a16="http://schemas.microsoft.com/office/drawing/2014/main" id="{ED79AA77-FDFA-5B4C-84F9-3E8CD5D6B297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8478748" y="-28516"/>
            <a:ext cx="3694398" cy="692715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Icon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Change</a:t>
            </a:r>
            <a:r>
              <a:rPr lang="id-ID"/>
              <a:t> </a:t>
            </a:r>
            <a:r>
              <a:rPr lang="id-ID" err="1"/>
              <a:t>Photo</a:t>
            </a:r>
            <a:endParaRPr lang="id-ID"/>
          </a:p>
          <a:p>
            <a:endParaRPr lang="en-US"/>
          </a:p>
        </p:txBody>
      </p:sp>
      <p:sp>
        <p:nvSpPr>
          <p:cNvPr id="19" name="Рисунок 4">
            <a:extLst>
              <a:ext uri="{FF2B5EF4-FFF2-40B4-BE49-F238E27FC236}">
                <a16:creationId xmlns:a16="http://schemas.microsoft.com/office/drawing/2014/main" id="{EF41D5EF-FBA6-5040-9E08-674A4815AACE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2215147" y="-28516"/>
            <a:ext cx="3694398" cy="692715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Icon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Change</a:t>
            </a:r>
            <a:r>
              <a:rPr lang="id-ID"/>
              <a:t> </a:t>
            </a:r>
            <a:r>
              <a:rPr lang="id-ID" err="1"/>
              <a:t>Photo</a:t>
            </a:r>
            <a:endParaRPr lang="id-ID"/>
          </a:p>
          <a:p>
            <a:endParaRPr lang="en-US"/>
          </a:p>
        </p:txBody>
      </p:sp>
      <p:sp>
        <p:nvSpPr>
          <p:cNvPr id="20" name="Рисунок 4">
            <a:extLst>
              <a:ext uri="{FF2B5EF4-FFF2-40B4-BE49-F238E27FC236}">
                <a16:creationId xmlns:a16="http://schemas.microsoft.com/office/drawing/2014/main" id="{B77BD9E3-621D-6C4F-B3D9-913E268DF3A1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8477282" y="6943090"/>
            <a:ext cx="3694398" cy="684863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Icon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Change</a:t>
            </a:r>
            <a:r>
              <a:rPr lang="id-ID"/>
              <a:t> </a:t>
            </a:r>
            <a:r>
              <a:rPr lang="id-ID" err="1"/>
              <a:t>Photo</a:t>
            </a:r>
            <a:endParaRPr lang="id-ID"/>
          </a:p>
          <a:p>
            <a:endParaRPr lang="en-US"/>
          </a:p>
        </p:txBody>
      </p:sp>
      <p:sp>
        <p:nvSpPr>
          <p:cNvPr id="21" name="Рисунок 4">
            <a:extLst>
              <a:ext uri="{FF2B5EF4-FFF2-40B4-BE49-F238E27FC236}">
                <a16:creationId xmlns:a16="http://schemas.microsoft.com/office/drawing/2014/main" id="{04E76A11-720B-4143-875B-9856B63830B5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12215147" y="6943090"/>
            <a:ext cx="3694398" cy="684863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Icon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Change</a:t>
            </a:r>
            <a:r>
              <a:rPr lang="id-ID"/>
              <a:t> </a:t>
            </a:r>
            <a:r>
              <a:rPr lang="id-ID" err="1"/>
              <a:t>Photo</a:t>
            </a:r>
            <a:endParaRPr lang="id-ID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6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ow 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Рисунок 4"/>
          <p:cNvSpPr>
            <a:spLocks noGrp="1"/>
          </p:cNvSpPr>
          <p:nvPr>
            <p:ph type="pic" sz="quarter" idx="86" hasCustomPrompt="1"/>
          </p:nvPr>
        </p:nvSpPr>
        <p:spPr>
          <a:xfrm>
            <a:off x="2" y="-25398"/>
            <a:ext cx="12192007" cy="460057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Icon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Change</a:t>
            </a:r>
            <a:r>
              <a:rPr lang="id-ID"/>
              <a:t> </a:t>
            </a:r>
            <a:r>
              <a:rPr lang="id-ID" err="1"/>
              <a:t>Photo</a:t>
            </a:r>
            <a:endParaRPr lang="id-ID"/>
          </a:p>
          <a:p>
            <a:endParaRPr lang="en-US"/>
          </a:p>
        </p:txBody>
      </p:sp>
      <p:sp>
        <p:nvSpPr>
          <p:cNvPr id="29" name="Текст 7"/>
          <p:cNvSpPr>
            <a:spLocks noGrp="1"/>
          </p:cNvSpPr>
          <p:nvPr>
            <p:ph type="body" sz="quarter" idx="42" hasCustomPrompt="1"/>
          </p:nvPr>
        </p:nvSpPr>
        <p:spPr>
          <a:xfrm>
            <a:off x="14472478" y="1422402"/>
            <a:ext cx="8387686" cy="171084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798" b="0" baseline="0">
                <a:solidFill>
                  <a:schemeClr val="bg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NEW ITEMS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75" hasCustomPrompt="1"/>
          </p:nvPr>
        </p:nvSpPr>
        <p:spPr>
          <a:xfrm>
            <a:off x="14472477" y="5994400"/>
            <a:ext cx="7947182" cy="171084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798" b="0" baseline="0">
                <a:solidFill>
                  <a:schemeClr val="accent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NEW ITEMS</a:t>
            </a:r>
          </a:p>
        </p:txBody>
      </p:sp>
      <p:sp>
        <p:nvSpPr>
          <p:cNvPr id="61" name="Рисунок 4"/>
          <p:cNvSpPr>
            <a:spLocks noGrp="1"/>
          </p:cNvSpPr>
          <p:nvPr>
            <p:ph type="pic" sz="quarter" idx="87" hasCustomPrompt="1"/>
          </p:nvPr>
        </p:nvSpPr>
        <p:spPr>
          <a:xfrm>
            <a:off x="3" y="4603755"/>
            <a:ext cx="12192001" cy="4514846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Icon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Change</a:t>
            </a:r>
            <a:r>
              <a:rPr lang="id-ID"/>
              <a:t> </a:t>
            </a:r>
            <a:r>
              <a:rPr lang="id-ID" err="1"/>
              <a:t>Photo</a:t>
            </a:r>
            <a:endParaRPr lang="id-ID"/>
          </a:p>
          <a:p>
            <a:endParaRPr lang="en-US"/>
          </a:p>
        </p:txBody>
      </p:sp>
      <p:sp>
        <p:nvSpPr>
          <p:cNvPr id="62" name="Рисунок 4"/>
          <p:cNvSpPr>
            <a:spLocks noGrp="1"/>
          </p:cNvSpPr>
          <p:nvPr>
            <p:ph type="pic" sz="quarter" idx="88" hasCustomPrompt="1"/>
          </p:nvPr>
        </p:nvSpPr>
        <p:spPr>
          <a:xfrm>
            <a:off x="2" y="9151555"/>
            <a:ext cx="12192007" cy="4571998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id-ID" err="1"/>
              <a:t>Click</a:t>
            </a:r>
            <a:r>
              <a:rPr lang="id-ID"/>
              <a:t> </a:t>
            </a:r>
            <a:r>
              <a:rPr lang="id-ID" err="1"/>
              <a:t>Icon</a:t>
            </a:r>
            <a:r>
              <a:rPr lang="id-ID"/>
              <a:t> </a:t>
            </a:r>
            <a:r>
              <a:rPr lang="id-ID" err="1"/>
              <a:t>to</a:t>
            </a:r>
            <a:r>
              <a:rPr lang="id-ID"/>
              <a:t> </a:t>
            </a:r>
            <a:r>
              <a:rPr lang="id-ID" err="1"/>
              <a:t>Change</a:t>
            </a:r>
            <a:r>
              <a:rPr lang="id-ID"/>
              <a:t> </a:t>
            </a:r>
            <a:r>
              <a:rPr lang="id-ID" err="1"/>
              <a:t>Photo</a:t>
            </a:r>
            <a:endParaRPr lang="id-ID"/>
          </a:p>
          <a:p>
            <a:endParaRPr lang="en-US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E102A259-5898-8344-85DB-368A545EF8C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14472478" y="10745306"/>
            <a:ext cx="8387686" cy="171084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798" b="0" baseline="0">
                <a:solidFill>
                  <a:schemeClr val="accent3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NEW ITEMS</a:t>
            </a:r>
          </a:p>
        </p:txBody>
      </p:sp>
    </p:spTree>
    <p:extLst>
      <p:ext uri="{BB962C8B-B14F-4D97-AF65-F5344CB8AC3E}">
        <p14:creationId xmlns:p14="http://schemas.microsoft.com/office/powerpoint/2010/main" val="120572624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/>
      <p:bldP spid="62" grpId="0"/>
      <p:bldP spid="1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2780F7E-14BA-8E49-A8BF-D4CF3F8FDBC5}"/>
              </a:ext>
            </a:extLst>
          </p:cNvPr>
          <p:cNvSpPr/>
          <p:nvPr userDrawn="1"/>
        </p:nvSpPr>
        <p:spPr>
          <a:xfrm>
            <a:off x="1342993" y="3365042"/>
            <a:ext cx="5425087" cy="5425088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4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B1EAD-2AB5-AA45-90E7-4B340FEA7E2C}"/>
              </a:ext>
            </a:extLst>
          </p:cNvPr>
          <p:cNvSpPr/>
          <p:nvPr userDrawn="1"/>
        </p:nvSpPr>
        <p:spPr>
          <a:xfrm>
            <a:off x="6768083" y="3365042"/>
            <a:ext cx="5425087" cy="5425088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4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D75D7B-C466-B84B-94C2-0CF10FCD8F80}"/>
              </a:ext>
            </a:extLst>
          </p:cNvPr>
          <p:cNvSpPr/>
          <p:nvPr userDrawn="1"/>
        </p:nvSpPr>
        <p:spPr>
          <a:xfrm>
            <a:off x="12190836" y="3365042"/>
            <a:ext cx="5425087" cy="5425088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4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A1FE36-0985-7C4B-98B1-FFCCB18E24A5}"/>
              </a:ext>
            </a:extLst>
          </p:cNvPr>
          <p:cNvSpPr/>
          <p:nvPr userDrawn="1"/>
        </p:nvSpPr>
        <p:spPr>
          <a:xfrm>
            <a:off x="17615928" y="3365042"/>
            <a:ext cx="5425087" cy="5425088"/>
          </a:xfrm>
          <a:prstGeom prst="ellipse">
            <a:avLst/>
          </a:prstGeom>
          <a:noFill/>
          <a:ln w="88900">
            <a:solidFill>
              <a:srgbClr val="E1E9E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18EB5CCF-6D0A-FB4F-9500-5E56D6E98AE1}"/>
              </a:ext>
            </a:extLst>
          </p:cNvPr>
          <p:cNvSpPr/>
          <p:nvPr userDrawn="1"/>
        </p:nvSpPr>
        <p:spPr>
          <a:xfrm>
            <a:off x="1345821" y="3346361"/>
            <a:ext cx="5419427" cy="5419426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D09E69B-F3E2-304D-A678-39F1C8A98719}"/>
              </a:ext>
            </a:extLst>
          </p:cNvPr>
          <p:cNvSpPr/>
          <p:nvPr userDrawn="1"/>
        </p:nvSpPr>
        <p:spPr>
          <a:xfrm rot="10800000">
            <a:off x="6770911" y="3389393"/>
            <a:ext cx="5419427" cy="5419426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7D1F4E7-0014-6746-AD44-B94638EDBEA9}"/>
              </a:ext>
            </a:extLst>
          </p:cNvPr>
          <p:cNvSpPr/>
          <p:nvPr userDrawn="1"/>
        </p:nvSpPr>
        <p:spPr>
          <a:xfrm>
            <a:off x="12193662" y="3346361"/>
            <a:ext cx="5419427" cy="5419426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D4B4744D-4168-4E4C-A83C-2E26E17D6BD5}"/>
              </a:ext>
            </a:extLst>
          </p:cNvPr>
          <p:cNvSpPr/>
          <p:nvPr userDrawn="1"/>
        </p:nvSpPr>
        <p:spPr>
          <a:xfrm rot="10800000">
            <a:off x="17618752" y="3389393"/>
            <a:ext cx="5419427" cy="5419426"/>
          </a:xfrm>
          <a:prstGeom prst="arc">
            <a:avLst>
              <a:gd name="adj1" fmla="val 10766207"/>
              <a:gd name="adj2" fmla="val 0"/>
            </a:avLst>
          </a:prstGeom>
          <a:ln w="8890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E05944-BC6B-AF4C-B1A6-522E0049645E}"/>
              </a:ext>
            </a:extLst>
          </p:cNvPr>
          <p:cNvSpPr txBox="1"/>
          <p:nvPr userDrawn="1"/>
        </p:nvSpPr>
        <p:spPr>
          <a:xfrm>
            <a:off x="2686418" y="5628889"/>
            <a:ext cx="2738249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98" b="1">
                <a:solidFill>
                  <a:schemeClr val="bg1"/>
                </a:solidFill>
              </a:rPr>
              <a:t>Step 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1CEA4-E78F-5E4A-A0EA-DF5BC9D379C4}"/>
              </a:ext>
            </a:extLst>
          </p:cNvPr>
          <p:cNvSpPr txBox="1"/>
          <p:nvPr userDrawn="1"/>
        </p:nvSpPr>
        <p:spPr>
          <a:xfrm>
            <a:off x="1090858" y="9647288"/>
            <a:ext cx="5674390" cy="139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998">
                <a:solidFill>
                  <a:schemeClr val="bg1"/>
                </a:solidFill>
              </a:rPr>
              <a:t>Involve the audience and motivate them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6E816E-AE03-8A4C-9BAB-2728DD64C914}"/>
              </a:ext>
            </a:extLst>
          </p:cNvPr>
          <p:cNvSpPr txBox="1"/>
          <p:nvPr userDrawn="1"/>
        </p:nvSpPr>
        <p:spPr>
          <a:xfrm>
            <a:off x="8111506" y="5628889"/>
            <a:ext cx="2738249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98" b="1">
                <a:solidFill>
                  <a:schemeClr val="bg1"/>
                </a:solidFill>
              </a:rPr>
              <a:t>Step 02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D6AE0A-CD66-CF44-AFAA-AA50992AF2C2}"/>
              </a:ext>
            </a:extLst>
          </p:cNvPr>
          <p:cNvSpPr txBox="1"/>
          <p:nvPr userDrawn="1"/>
        </p:nvSpPr>
        <p:spPr>
          <a:xfrm>
            <a:off x="6515947" y="9647288"/>
            <a:ext cx="5674390" cy="139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998">
                <a:solidFill>
                  <a:schemeClr val="bg1"/>
                </a:solidFill>
              </a:rPr>
              <a:t>Involve the audience and motivate them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72C1AD-8395-C140-8058-2EE2956849B9}"/>
              </a:ext>
            </a:extLst>
          </p:cNvPr>
          <p:cNvSpPr txBox="1"/>
          <p:nvPr userDrawn="1"/>
        </p:nvSpPr>
        <p:spPr>
          <a:xfrm>
            <a:off x="13534257" y="5628889"/>
            <a:ext cx="2738249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98" b="1">
                <a:solidFill>
                  <a:schemeClr val="bg1"/>
                </a:solidFill>
              </a:rPr>
              <a:t>Step 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9D9995-D460-EA40-A0DE-38D420CC1619}"/>
              </a:ext>
            </a:extLst>
          </p:cNvPr>
          <p:cNvSpPr txBox="1"/>
          <p:nvPr userDrawn="1"/>
        </p:nvSpPr>
        <p:spPr>
          <a:xfrm>
            <a:off x="11938699" y="9647288"/>
            <a:ext cx="5674390" cy="139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998">
                <a:solidFill>
                  <a:schemeClr val="bg1"/>
                </a:solidFill>
              </a:rPr>
              <a:t>Involve the audience and motivate them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976319-08C3-794E-91B9-34065101689B}"/>
              </a:ext>
            </a:extLst>
          </p:cNvPr>
          <p:cNvSpPr txBox="1"/>
          <p:nvPr userDrawn="1"/>
        </p:nvSpPr>
        <p:spPr>
          <a:xfrm>
            <a:off x="18959349" y="5628889"/>
            <a:ext cx="2738249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98" b="1">
                <a:solidFill>
                  <a:schemeClr val="bg1"/>
                </a:solidFill>
              </a:rPr>
              <a:t>Step 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5A1571-34BA-F941-BF9F-71AE225C4EDF}"/>
              </a:ext>
            </a:extLst>
          </p:cNvPr>
          <p:cNvSpPr txBox="1"/>
          <p:nvPr userDrawn="1"/>
        </p:nvSpPr>
        <p:spPr>
          <a:xfrm>
            <a:off x="17363792" y="9647288"/>
            <a:ext cx="5674390" cy="139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998">
                <a:solidFill>
                  <a:schemeClr val="bg1"/>
                </a:solidFill>
              </a:rPr>
              <a:t>Involve the audience and motivate them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ECDF45-EFC1-8C4E-A937-105820B6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1220904"/>
            <a:ext cx="21031201" cy="148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36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te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ECDF45-EFC1-8C4E-A937-105820B6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10821266"/>
            <a:ext cx="21031201" cy="14863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70B783-4DF7-FE4D-8E34-A74A81811F13}"/>
              </a:ext>
            </a:extLst>
          </p:cNvPr>
          <p:cNvGrpSpPr/>
          <p:nvPr userDrawn="1"/>
        </p:nvGrpSpPr>
        <p:grpSpPr>
          <a:xfrm>
            <a:off x="15567155" y="5729380"/>
            <a:ext cx="1207008" cy="1207008"/>
            <a:chOff x="4040238" y="1899265"/>
            <a:chExt cx="603504" cy="60350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CC7CFDA-5097-AC4C-9922-EB8EC3B735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0238" y="1899265"/>
              <a:ext cx="603504" cy="603504"/>
            </a:xfrm>
            <a:prstGeom prst="ellipse">
              <a:avLst/>
            </a:prstGeom>
            <a:noFill/>
            <a:ln w="1143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Open Sans Ligh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EF06CD-382F-4B4E-B02C-9E8B4EA3D3B3}"/>
                </a:ext>
              </a:extLst>
            </p:cNvPr>
            <p:cNvSpPr txBox="1"/>
            <p:nvPr/>
          </p:nvSpPr>
          <p:spPr>
            <a:xfrm>
              <a:off x="4040238" y="2070212"/>
              <a:ext cx="60350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04</a:t>
              </a:r>
            </a:p>
          </p:txBody>
        </p:sp>
      </p:grpSp>
      <p:sp>
        <p:nvSpPr>
          <p:cNvPr id="24" name="Line 5">
            <a:extLst>
              <a:ext uri="{FF2B5EF4-FFF2-40B4-BE49-F238E27FC236}">
                <a16:creationId xmlns:a16="http://schemas.microsoft.com/office/drawing/2014/main" id="{6E274D75-7561-684D-AAE5-BA6FAD86995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04565" y="5"/>
            <a:ext cx="2" cy="6662986"/>
          </a:xfrm>
          <a:prstGeom prst="line">
            <a:avLst/>
          </a:prstGeom>
          <a:noFill/>
          <a:ln w="1143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endParaRPr lang="en-US" sz="4794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DC9DEA8B-05F5-1945-A9BA-14753C45955D}"/>
              </a:ext>
            </a:extLst>
          </p:cNvPr>
          <p:cNvSpPr>
            <a:spLocks/>
          </p:cNvSpPr>
          <p:nvPr userDrawn="1"/>
        </p:nvSpPr>
        <p:spPr bwMode="auto">
          <a:xfrm>
            <a:off x="7952570" y="0"/>
            <a:ext cx="3460835" cy="6156340"/>
          </a:xfrm>
          <a:custGeom>
            <a:avLst/>
            <a:gdLst>
              <a:gd name="T0" fmla="*/ 929 w 929"/>
              <a:gd name="T1" fmla="*/ 0 h 1388"/>
              <a:gd name="T2" fmla="*/ 929 w 929"/>
              <a:gd name="T3" fmla="*/ 1082 h 1388"/>
              <a:gd name="T4" fmla="*/ 0 w 929"/>
              <a:gd name="T5" fmla="*/ 1388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29" h="1388">
                <a:moveTo>
                  <a:pt x="929" y="0"/>
                </a:moveTo>
                <a:lnTo>
                  <a:pt x="929" y="1082"/>
                </a:lnTo>
                <a:lnTo>
                  <a:pt x="0" y="1388"/>
                </a:lnTo>
              </a:path>
            </a:pathLst>
          </a:custGeom>
          <a:noFill/>
          <a:ln w="114300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endParaRPr lang="en-US" sz="4794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40E9CDA-1ACA-E041-B812-236FD98C20D7}"/>
              </a:ext>
            </a:extLst>
          </p:cNvPr>
          <p:cNvSpPr>
            <a:spLocks/>
          </p:cNvSpPr>
          <p:nvPr userDrawn="1"/>
        </p:nvSpPr>
        <p:spPr bwMode="auto">
          <a:xfrm>
            <a:off x="9248986" y="0"/>
            <a:ext cx="1776987" cy="4237792"/>
          </a:xfrm>
          <a:custGeom>
            <a:avLst/>
            <a:gdLst>
              <a:gd name="T0" fmla="*/ 477 w 477"/>
              <a:gd name="T1" fmla="*/ 0 h 873"/>
              <a:gd name="T2" fmla="*/ 477 w 477"/>
              <a:gd name="T3" fmla="*/ 718 h 873"/>
              <a:gd name="T4" fmla="*/ 0 w 477"/>
              <a:gd name="T5" fmla="*/ 873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7" h="873">
                <a:moveTo>
                  <a:pt x="477" y="0"/>
                </a:moveTo>
                <a:lnTo>
                  <a:pt x="477" y="718"/>
                </a:lnTo>
                <a:lnTo>
                  <a:pt x="0" y="873"/>
                </a:lnTo>
              </a:path>
            </a:pathLst>
          </a:custGeom>
          <a:noFill/>
          <a:ln w="1143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endParaRPr lang="en-US" sz="4794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7762AB39-F508-D344-8C2F-AB8FD7A1D5F2}"/>
              </a:ext>
            </a:extLst>
          </p:cNvPr>
          <p:cNvSpPr>
            <a:spLocks/>
          </p:cNvSpPr>
          <p:nvPr userDrawn="1"/>
        </p:nvSpPr>
        <p:spPr bwMode="auto">
          <a:xfrm>
            <a:off x="12192003" y="0"/>
            <a:ext cx="3464562" cy="6156340"/>
          </a:xfrm>
          <a:custGeom>
            <a:avLst/>
            <a:gdLst>
              <a:gd name="T0" fmla="*/ 0 w 930"/>
              <a:gd name="T1" fmla="*/ 0 h 1388"/>
              <a:gd name="T2" fmla="*/ 0 w 930"/>
              <a:gd name="T3" fmla="*/ 1082 h 1388"/>
              <a:gd name="T4" fmla="*/ 930 w 930"/>
              <a:gd name="T5" fmla="*/ 1388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30" h="1388">
                <a:moveTo>
                  <a:pt x="0" y="0"/>
                </a:moveTo>
                <a:lnTo>
                  <a:pt x="0" y="1082"/>
                </a:lnTo>
                <a:lnTo>
                  <a:pt x="930" y="1388"/>
                </a:lnTo>
              </a:path>
            </a:pathLst>
          </a:custGeom>
          <a:noFill/>
          <a:ln w="114300" cap="flat">
            <a:solidFill>
              <a:schemeClr val="bg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endParaRPr lang="en-US" sz="4794"/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9CFD4C92-9127-A049-99CB-792647B43E12}"/>
              </a:ext>
            </a:extLst>
          </p:cNvPr>
          <p:cNvSpPr>
            <a:spLocks/>
          </p:cNvSpPr>
          <p:nvPr userDrawn="1"/>
        </p:nvSpPr>
        <p:spPr bwMode="auto">
          <a:xfrm>
            <a:off x="12583161" y="0"/>
            <a:ext cx="1776987" cy="4237792"/>
          </a:xfrm>
          <a:custGeom>
            <a:avLst/>
            <a:gdLst>
              <a:gd name="T0" fmla="*/ 0 w 477"/>
              <a:gd name="T1" fmla="*/ 0 h 873"/>
              <a:gd name="T2" fmla="*/ 0 w 477"/>
              <a:gd name="T3" fmla="*/ 718 h 873"/>
              <a:gd name="T4" fmla="*/ 477 w 477"/>
              <a:gd name="T5" fmla="*/ 873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7" h="873">
                <a:moveTo>
                  <a:pt x="0" y="0"/>
                </a:moveTo>
                <a:lnTo>
                  <a:pt x="0" y="718"/>
                </a:lnTo>
                <a:lnTo>
                  <a:pt x="477" y="873"/>
                </a:lnTo>
              </a:path>
            </a:pathLst>
          </a:custGeom>
          <a:noFill/>
          <a:ln w="1143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endParaRPr lang="en-US" sz="4794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FADF14-32D5-FE4C-A88F-6D1272AEE35B}"/>
              </a:ext>
            </a:extLst>
          </p:cNvPr>
          <p:cNvSpPr txBox="1"/>
          <p:nvPr userDrawn="1"/>
        </p:nvSpPr>
        <p:spPr>
          <a:xfrm>
            <a:off x="17544395" y="6863199"/>
            <a:ext cx="226857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>
                <a:solidFill>
                  <a:schemeClr val="bg1"/>
                </a:solidFill>
              </a:rPr>
              <a:t>Arial 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582CE6-3925-8F4A-831D-0E0B9994CE4C}"/>
              </a:ext>
            </a:extLst>
          </p:cNvPr>
          <p:cNvSpPr txBox="1"/>
          <p:nvPr userDrawn="1"/>
        </p:nvSpPr>
        <p:spPr>
          <a:xfrm>
            <a:off x="3797427" y="6851607"/>
            <a:ext cx="2268633" cy="1569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798">
                <a:solidFill>
                  <a:schemeClr val="bg1"/>
                </a:solidFill>
              </a:rPr>
              <a:t>Arial 24</a:t>
            </a:r>
          </a:p>
          <a:p>
            <a:pPr algn="r"/>
            <a:endParaRPr lang="en-US" sz="4798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829DAB-EC0F-9649-B059-D3888AB1651A}"/>
              </a:ext>
            </a:extLst>
          </p:cNvPr>
          <p:cNvSpPr txBox="1"/>
          <p:nvPr userDrawn="1"/>
        </p:nvSpPr>
        <p:spPr>
          <a:xfrm>
            <a:off x="16976311" y="3114959"/>
            <a:ext cx="226857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>
                <a:solidFill>
                  <a:schemeClr val="bg1"/>
                </a:solidFill>
              </a:rPr>
              <a:t>Arial 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20266D-C9E3-F745-AD6D-12D7266276F5}"/>
              </a:ext>
            </a:extLst>
          </p:cNvPr>
          <p:cNvSpPr txBox="1"/>
          <p:nvPr userDrawn="1"/>
        </p:nvSpPr>
        <p:spPr>
          <a:xfrm>
            <a:off x="4584360" y="3348189"/>
            <a:ext cx="226857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798">
                <a:solidFill>
                  <a:schemeClr val="bg1"/>
                </a:solidFill>
              </a:rPr>
              <a:t>Arial 24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848621-7C07-D34A-BE33-1EF83FAF6400}"/>
              </a:ext>
            </a:extLst>
          </p:cNvPr>
          <p:cNvSpPr txBox="1"/>
          <p:nvPr userDrawn="1"/>
        </p:nvSpPr>
        <p:spPr>
          <a:xfrm>
            <a:off x="10646435" y="8674615"/>
            <a:ext cx="226857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798">
                <a:solidFill>
                  <a:schemeClr val="bg1"/>
                </a:solidFill>
              </a:rPr>
              <a:t>Arial 24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0E319D-E753-7D4E-98E3-9BF343E8C288}"/>
              </a:ext>
            </a:extLst>
          </p:cNvPr>
          <p:cNvGrpSpPr/>
          <p:nvPr userDrawn="1"/>
        </p:nvGrpSpPr>
        <p:grpSpPr>
          <a:xfrm>
            <a:off x="8006578" y="3748416"/>
            <a:ext cx="1207008" cy="1207008"/>
            <a:chOff x="4040238" y="1899265"/>
            <a:chExt cx="603504" cy="60350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FE3ABF3-1F22-A049-B5F3-B22584F1B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0238" y="1899265"/>
              <a:ext cx="603504" cy="603504"/>
            </a:xfrm>
            <a:prstGeom prst="ellipse">
              <a:avLst/>
            </a:prstGeom>
            <a:noFill/>
            <a:ln w="1143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Open Sans Ligh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D760A8-68CA-9B4C-9D16-119E376E76AB}"/>
                </a:ext>
              </a:extLst>
            </p:cNvPr>
            <p:cNvSpPr txBox="1"/>
            <p:nvPr/>
          </p:nvSpPr>
          <p:spPr>
            <a:xfrm>
              <a:off x="4040238" y="2070212"/>
              <a:ext cx="60350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F1536A-772B-9C46-8515-1804B11A4C01}"/>
              </a:ext>
            </a:extLst>
          </p:cNvPr>
          <p:cNvGrpSpPr/>
          <p:nvPr userDrawn="1"/>
        </p:nvGrpSpPr>
        <p:grpSpPr>
          <a:xfrm>
            <a:off x="14360147" y="3748416"/>
            <a:ext cx="1207008" cy="1207008"/>
            <a:chOff x="4040238" y="1899265"/>
            <a:chExt cx="603504" cy="60350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DD558BC-3A52-6846-A716-92F6A446EF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0238" y="1899265"/>
              <a:ext cx="603504" cy="603504"/>
            </a:xfrm>
            <a:prstGeom prst="ellipse">
              <a:avLst/>
            </a:prstGeom>
            <a:noFill/>
            <a:ln w="1143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Open Sans Light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860F66A-9728-1D49-BF2F-01958F68063E}"/>
                </a:ext>
              </a:extLst>
            </p:cNvPr>
            <p:cNvSpPr txBox="1"/>
            <p:nvPr/>
          </p:nvSpPr>
          <p:spPr>
            <a:xfrm>
              <a:off x="4040238" y="2070212"/>
              <a:ext cx="60350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B7D0BFE-E1C3-E346-A7F0-CCCA81DDF09A}"/>
              </a:ext>
            </a:extLst>
          </p:cNvPr>
          <p:cNvGrpSpPr/>
          <p:nvPr userDrawn="1"/>
        </p:nvGrpSpPr>
        <p:grpSpPr>
          <a:xfrm>
            <a:off x="6719289" y="5732426"/>
            <a:ext cx="1207008" cy="1207008"/>
            <a:chOff x="4040238" y="1899265"/>
            <a:chExt cx="603504" cy="60350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48C32FD-81B7-F446-898A-EB03B8572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0238" y="1899265"/>
              <a:ext cx="603504" cy="603504"/>
            </a:xfrm>
            <a:prstGeom prst="ellipse">
              <a:avLst/>
            </a:prstGeom>
            <a:noFill/>
            <a:ln w="1143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Open Sans Light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AE85853-2B7C-134C-AF25-736DD69D88A0}"/>
                </a:ext>
              </a:extLst>
            </p:cNvPr>
            <p:cNvSpPr txBox="1"/>
            <p:nvPr/>
          </p:nvSpPr>
          <p:spPr>
            <a:xfrm>
              <a:off x="4040238" y="2070212"/>
              <a:ext cx="60350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4E268FA-2CD9-454F-AD41-89E4EF37A50C}"/>
              </a:ext>
            </a:extLst>
          </p:cNvPr>
          <p:cNvGrpSpPr/>
          <p:nvPr userDrawn="1"/>
        </p:nvGrpSpPr>
        <p:grpSpPr>
          <a:xfrm>
            <a:off x="11201722" y="6721356"/>
            <a:ext cx="1207008" cy="1207008"/>
            <a:chOff x="5600861" y="3360678"/>
            <a:chExt cx="603504" cy="60350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B78B9EB-3CBF-1C41-BDB3-CBED717297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0861" y="3360678"/>
              <a:ext cx="603504" cy="603504"/>
            </a:xfrm>
            <a:prstGeom prst="ellipse">
              <a:avLst/>
            </a:prstGeom>
            <a:noFill/>
            <a:ln w="1143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Open Sans Light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404141-F764-2940-B644-CF6B07EBB191}"/>
                </a:ext>
              </a:extLst>
            </p:cNvPr>
            <p:cNvSpPr txBox="1"/>
            <p:nvPr/>
          </p:nvSpPr>
          <p:spPr>
            <a:xfrm>
              <a:off x="5600861" y="3531625"/>
              <a:ext cx="603504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94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B6A2E89-D25D-CC4D-8670-915F29B8C960}"/>
              </a:ext>
            </a:extLst>
          </p:cNvPr>
          <p:cNvCxnSpPr/>
          <p:nvPr userDrawn="1"/>
        </p:nvCxnSpPr>
        <p:spPr>
          <a:xfrm flipV="1">
            <a:off x="6879840" y="8761490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A270986A-336D-CB4B-9477-803D75BEB89D}"/>
              </a:ext>
            </a:extLst>
          </p:cNvPr>
          <p:cNvSpPr/>
          <p:nvPr userDrawn="1"/>
        </p:nvSpPr>
        <p:spPr>
          <a:xfrm>
            <a:off x="5904138" y="9847539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EBF0DF-9E15-3F42-A4C9-2E63F38D6094}"/>
              </a:ext>
            </a:extLst>
          </p:cNvPr>
          <p:cNvCxnSpPr/>
          <p:nvPr userDrawn="1"/>
        </p:nvCxnSpPr>
        <p:spPr>
          <a:xfrm flipV="1">
            <a:off x="21045599" y="8761490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0CE34E2-B7E7-BB40-A9FF-22100238E5A2}"/>
              </a:ext>
            </a:extLst>
          </p:cNvPr>
          <p:cNvSpPr/>
          <p:nvPr userDrawn="1"/>
        </p:nvSpPr>
        <p:spPr>
          <a:xfrm>
            <a:off x="20069897" y="9847539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sp>
        <p:nvSpPr>
          <p:cNvPr id="50" name="Chevron 62">
            <a:extLst>
              <a:ext uri="{FF2B5EF4-FFF2-40B4-BE49-F238E27FC236}">
                <a16:creationId xmlns:a16="http://schemas.microsoft.com/office/drawing/2014/main" id="{32EC14E2-9A78-DF4B-B1FC-6A1DDC2139CA}"/>
              </a:ext>
            </a:extLst>
          </p:cNvPr>
          <p:cNvSpPr/>
          <p:nvPr userDrawn="1"/>
        </p:nvSpPr>
        <p:spPr>
          <a:xfrm>
            <a:off x="19320280" y="7615263"/>
            <a:ext cx="3450641" cy="849262"/>
          </a:xfrm>
          <a:prstGeom prst="chevron">
            <a:avLst/>
          </a:prstGeom>
          <a:solidFill>
            <a:schemeClr val="bg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2017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695A626-3EFA-A74E-8FEF-911EB702B0FB}"/>
              </a:ext>
            </a:extLst>
          </p:cNvPr>
          <p:cNvCxnSpPr/>
          <p:nvPr userDrawn="1"/>
        </p:nvCxnSpPr>
        <p:spPr>
          <a:xfrm flipV="1">
            <a:off x="13962718" y="8761490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51DFCA96-3CBA-374E-BAE6-D0F2689B7BBD}"/>
              </a:ext>
            </a:extLst>
          </p:cNvPr>
          <p:cNvSpPr/>
          <p:nvPr userDrawn="1"/>
        </p:nvSpPr>
        <p:spPr>
          <a:xfrm>
            <a:off x="12987016" y="9847539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59900B-E3D6-154A-853E-F8CC65C2BD7F}"/>
              </a:ext>
            </a:extLst>
          </p:cNvPr>
          <p:cNvCxnSpPr/>
          <p:nvPr userDrawn="1"/>
        </p:nvCxnSpPr>
        <p:spPr>
          <a:xfrm flipV="1">
            <a:off x="3338399" y="6570712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61708D4F-20B8-3E4D-940A-056EB94EF1E4}"/>
              </a:ext>
            </a:extLst>
          </p:cNvPr>
          <p:cNvSpPr/>
          <p:nvPr userDrawn="1"/>
        </p:nvSpPr>
        <p:spPr>
          <a:xfrm>
            <a:off x="2362697" y="4240545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9834D4-CA3C-1443-B83C-877AE343E38D}"/>
              </a:ext>
            </a:extLst>
          </p:cNvPr>
          <p:cNvCxnSpPr/>
          <p:nvPr userDrawn="1"/>
        </p:nvCxnSpPr>
        <p:spPr>
          <a:xfrm flipV="1">
            <a:off x="17504158" y="6570712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2EFE9854-D393-9340-882F-01A84E08A2ED}"/>
              </a:ext>
            </a:extLst>
          </p:cNvPr>
          <p:cNvSpPr/>
          <p:nvPr userDrawn="1"/>
        </p:nvSpPr>
        <p:spPr>
          <a:xfrm>
            <a:off x="16528456" y="4240545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34A71BE-295C-6A47-B894-3E91A66B7240}"/>
              </a:ext>
            </a:extLst>
          </p:cNvPr>
          <p:cNvCxnSpPr/>
          <p:nvPr userDrawn="1"/>
        </p:nvCxnSpPr>
        <p:spPr>
          <a:xfrm flipV="1">
            <a:off x="10421280" y="6570712"/>
            <a:ext cx="0" cy="74456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8756D37D-4BC0-A747-BDC2-56BB04C3F24D}"/>
              </a:ext>
            </a:extLst>
          </p:cNvPr>
          <p:cNvSpPr/>
          <p:nvPr userDrawn="1"/>
        </p:nvSpPr>
        <p:spPr>
          <a:xfrm>
            <a:off x="9445578" y="4240545"/>
            <a:ext cx="1951404" cy="198568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82784" rIns="0" bIns="0" rtlCol="0" anchor="ctr"/>
          <a:lstStyle/>
          <a:p>
            <a:pPr algn="ctr"/>
            <a:endParaRPr lang="id-ID" sz="6396">
              <a:solidFill>
                <a:schemeClr val="bg2"/>
              </a:solidFill>
              <a:latin typeface="Questrial" panose="02000000000000000000" pitchFamily="50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0359BDE-A876-6E49-8686-6C00BE7739EC}"/>
              </a:ext>
            </a:extLst>
          </p:cNvPr>
          <p:cNvSpPr txBox="1"/>
          <p:nvPr userDrawn="1"/>
        </p:nvSpPr>
        <p:spPr>
          <a:xfrm>
            <a:off x="4584099" y="489583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CF29958-926C-FE4D-8E13-75E0A0C51770}"/>
              </a:ext>
            </a:extLst>
          </p:cNvPr>
          <p:cNvSpPr txBox="1"/>
          <p:nvPr userDrawn="1"/>
        </p:nvSpPr>
        <p:spPr>
          <a:xfrm>
            <a:off x="11666977" y="489583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32BE33C-7D85-A24D-B420-59D3A9D45F5B}"/>
              </a:ext>
            </a:extLst>
          </p:cNvPr>
          <p:cNvSpPr txBox="1"/>
          <p:nvPr userDrawn="1"/>
        </p:nvSpPr>
        <p:spPr>
          <a:xfrm>
            <a:off x="18749856" y="489583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F939A5-6C85-2047-AD6A-634D9B0FBE83}"/>
              </a:ext>
            </a:extLst>
          </p:cNvPr>
          <p:cNvSpPr txBox="1"/>
          <p:nvPr userDrawn="1"/>
        </p:nvSpPr>
        <p:spPr>
          <a:xfrm>
            <a:off x="16474691" y="1051324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CC75A72-6937-4E43-BB48-DB75643ECEFC}"/>
              </a:ext>
            </a:extLst>
          </p:cNvPr>
          <p:cNvSpPr txBox="1"/>
          <p:nvPr userDrawn="1"/>
        </p:nvSpPr>
        <p:spPr>
          <a:xfrm>
            <a:off x="9391813" y="1051324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D5A797-7CD5-A441-9CBA-216C29F4CAB0}"/>
              </a:ext>
            </a:extLst>
          </p:cNvPr>
          <p:cNvSpPr txBox="1"/>
          <p:nvPr userDrawn="1"/>
        </p:nvSpPr>
        <p:spPr>
          <a:xfrm>
            <a:off x="2308934" y="10513248"/>
            <a:ext cx="2066591" cy="707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8">
                <a:solidFill>
                  <a:schemeClr val="bg1"/>
                </a:solidFill>
              </a:rPr>
              <a:t>Arial 20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0B32A09-DBC8-5342-8189-360C42692213}"/>
              </a:ext>
            </a:extLst>
          </p:cNvPr>
          <p:cNvSpPr txBox="1"/>
          <p:nvPr userDrawn="1"/>
        </p:nvSpPr>
        <p:spPr>
          <a:xfrm>
            <a:off x="13662798" y="10178507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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1164851-8ACA-6749-A277-CBABEB606BEA}"/>
              </a:ext>
            </a:extLst>
          </p:cNvPr>
          <p:cNvSpPr txBox="1"/>
          <p:nvPr userDrawn="1"/>
        </p:nvSpPr>
        <p:spPr>
          <a:xfrm>
            <a:off x="6579921" y="10178507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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B05D004-6866-6440-8850-03A4040F098C}"/>
              </a:ext>
            </a:extLst>
          </p:cNvPr>
          <p:cNvSpPr txBox="1"/>
          <p:nvPr userDrawn="1"/>
        </p:nvSpPr>
        <p:spPr>
          <a:xfrm>
            <a:off x="3038481" y="4520011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A545981-348B-9B4A-A2A3-C676FF8DE27D}"/>
              </a:ext>
            </a:extLst>
          </p:cNvPr>
          <p:cNvSpPr txBox="1"/>
          <p:nvPr userDrawn="1"/>
        </p:nvSpPr>
        <p:spPr>
          <a:xfrm>
            <a:off x="10121361" y="4545763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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139755-1508-004C-8037-053A6C1BE544}"/>
              </a:ext>
            </a:extLst>
          </p:cNvPr>
          <p:cNvSpPr txBox="1"/>
          <p:nvPr userDrawn="1"/>
        </p:nvSpPr>
        <p:spPr>
          <a:xfrm>
            <a:off x="17152736" y="4571513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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122B8FD-F117-1D4A-9E82-96B9D24F5771}"/>
              </a:ext>
            </a:extLst>
          </p:cNvPr>
          <p:cNvSpPr txBox="1"/>
          <p:nvPr userDrawn="1"/>
        </p:nvSpPr>
        <p:spPr>
          <a:xfrm>
            <a:off x="20745678" y="10204259"/>
            <a:ext cx="599844" cy="107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396">
                <a:latin typeface="Flaticon" panose="02000603000000000000" pitchFamily="2" charset="0"/>
              </a:rPr>
              <a:t></a:t>
            </a:r>
          </a:p>
        </p:txBody>
      </p:sp>
      <p:sp>
        <p:nvSpPr>
          <p:cNvPr id="71" name="Chevron 53">
            <a:extLst>
              <a:ext uri="{FF2B5EF4-FFF2-40B4-BE49-F238E27FC236}">
                <a16:creationId xmlns:a16="http://schemas.microsoft.com/office/drawing/2014/main" id="{2B12885E-2898-9A47-93BD-37F13986545E}"/>
              </a:ext>
            </a:extLst>
          </p:cNvPr>
          <p:cNvSpPr/>
          <p:nvPr userDrawn="1"/>
        </p:nvSpPr>
        <p:spPr>
          <a:xfrm>
            <a:off x="15778840" y="7615263"/>
            <a:ext cx="3450641" cy="849262"/>
          </a:xfrm>
          <a:prstGeom prst="chevron">
            <a:avLst/>
          </a:prstGeom>
          <a:solidFill>
            <a:schemeClr val="tx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2016</a:t>
            </a:r>
          </a:p>
        </p:txBody>
      </p:sp>
      <p:sp>
        <p:nvSpPr>
          <p:cNvPr id="72" name="Chevron 54">
            <a:extLst>
              <a:ext uri="{FF2B5EF4-FFF2-40B4-BE49-F238E27FC236}">
                <a16:creationId xmlns:a16="http://schemas.microsoft.com/office/drawing/2014/main" id="{6C957690-5510-644B-BF57-EB1FAA22E103}"/>
              </a:ext>
            </a:extLst>
          </p:cNvPr>
          <p:cNvSpPr/>
          <p:nvPr userDrawn="1"/>
        </p:nvSpPr>
        <p:spPr>
          <a:xfrm>
            <a:off x="12237400" y="7615263"/>
            <a:ext cx="3450641" cy="849262"/>
          </a:xfrm>
          <a:prstGeom prst="chevron">
            <a:avLst/>
          </a:prstGeom>
          <a:solidFill>
            <a:schemeClr val="bg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2015</a:t>
            </a:r>
          </a:p>
        </p:txBody>
      </p:sp>
      <p:sp>
        <p:nvSpPr>
          <p:cNvPr id="73" name="Chevron 55">
            <a:extLst>
              <a:ext uri="{FF2B5EF4-FFF2-40B4-BE49-F238E27FC236}">
                <a16:creationId xmlns:a16="http://schemas.microsoft.com/office/drawing/2014/main" id="{ADAEB6FD-D438-FF4C-92F3-EDBE1877FD40}"/>
              </a:ext>
            </a:extLst>
          </p:cNvPr>
          <p:cNvSpPr/>
          <p:nvPr userDrawn="1"/>
        </p:nvSpPr>
        <p:spPr>
          <a:xfrm>
            <a:off x="8695963" y="7615263"/>
            <a:ext cx="3450641" cy="849262"/>
          </a:xfrm>
          <a:prstGeom prst="chevron">
            <a:avLst/>
          </a:prstGeom>
          <a:solidFill>
            <a:schemeClr val="tx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2014</a:t>
            </a:r>
          </a:p>
        </p:txBody>
      </p:sp>
      <p:sp>
        <p:nvSpPr>
          <p:cNvPr id="74" name="Chevron 60">
            <a:extLst>
              <a:ext uri="{FF2B5EF4-FFF2-40B4-BE49-F238E27FC236}">
                <a16:creationId xmlns:a16="http://schemas.microsoft.com/office/drawing/2014/main" id="{3F61A945-660F-314C-B1E6-89522B29A36A}"/>
              </a:ext>
            </a:extLst>
          </p:cNvPr>
          <p:cNvSpPr/>
          <p:nvPr userDrawn="1"/>
        </p:nvSpPr>
        <p:spPr>
          <a:xfrm>
            <a:off x="5154523" y="7615263"/>
            <a:ext cx="3450641" cy="849262"/>
          </a:xfrm>
          <a:prstGeom prst="chevron">
            <a:avLst/>
          </a:prstGeom>
          <a:solidFill>
            <a:schemeClr val="bg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rgbClr val="FFFFFF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2013</a:t>
            </a:r>
          </a:p>
        </p:txBody>
      </p:sp>
      <p:sp>
        <p:nvSpPr>
          <p:cNvPr id="75" name="Chevron 63">
            <a:extLst>
              <a:ext uri="{FF2B5EF4-FFF2-40B4-BE49-F238E27FC236}">
                <a16:creationId xmlns:a16="http://schemas.microsoft.com/office/drawing/2014/main" id="{6E2F945E-1FC1-D045-8296-EE65492AA9AA}"/>
              </a:ext>
            </a:extLst>
          </p:cNvPr>
          <p:cNvSpPr/>
          <p:nvPr userDrawn="1"/>
        </p:nvSpPr>
        <p:spPr>
          <a:xfrm>
            <a:off x="1613083" y="7615263"/>
            <a:ext cx="3450641" cy="849262"/>
          </a:xfrm>
          <a:prstGeom prst="chevron">
            <a:avLst/>
          </a:prstGeom>
          <a:solidFill>
            <a:schemeClr val="tx2"/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  <a:ea typeface="Questrial" panose="02000000000000000000" pitchFamily="2" charset="0"/>
                <a:cs typeface="Montserrat" panose="02000000000000000000" pitchFamily="2" charset="0"/>
              </a:rPr>
              <a:t>2012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28571-A04C-F442-9601-007856A4D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1461035"/>
            <a:ext cx="21031201" cy="146156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23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l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8">
            <a:extLst>
              <a:ext uri="{FF2B5EF4-FFF2-40B4-BE49-F238E27FC236}">
                <a16:creationId xmlns:a16="http://schemas.microsoft.com/office/drawing/2014/main" id="{51259D3F-E530-B242-A99F-DC7E7D3973B7}"/>
              </a:ext>
            </a:extLst>
          </p:cNvPr>
          <p:cNvSpPr/>
          <p:nvPr userDrawn="1"/>
        </p:nvSpPr>
        <p:spPr>
          <a:xfrm>
            <a:off x="-147805" y="-71253"/>
            <a:ext cx="7863840" cy="13882254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0 w 6363516"/>
              <a:gd name="connsiteY0" fmla="*/ 0 h 11229185"/>
              <a:gd name="connsiteX1" fmla="*/ 6363516 w 6363516"/>
              <a:gd name="connsiteY1" fmla="*/ 0 h 11229185"/>
              <a:gd name="connsiteX2" fmla="*/ 3530669 w 6363516"/>
              <a:gd name="connsiteY2" fmla="*/ 11229185 h 11229185"/>
              <a:gd name="connsiteX3" fmla="*/ 0 w 6363516"/>
              <a:gd name="connsiteY3" fmla="*/ 11229185 h 11229185"/>
              <a:gd name="connsiteX4" fmla="*/ 0 w 636351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3516" h="11229185">
                <a:moveTo>
                  <a:pt x="0" y="0"/>
                </a:moveTo>
                <a:lnTo>
                  <a:pt x="6363516" y="0"/>
                </a:lnTo>
                <a:lnTo>
                  <a:pt x="3530669" y="11229185"/>
                </a:lnTo>
                <a:lnTo>
                  <a:pt x="0" y="1122918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1349D72F-8C7C-4748-873E-C8F9AE4E11E7}"/>
              </a:ext>
            </a:extLst>
          </p:cNvPr>
          <p:cNvSpPr/>
          <p:nvPr userDrawn="1"/>
        </p:nvSpPr>
        <p:spPr>
          <a:xfrm>
            <a:off x="4518551" y="-71251"/>
            <a:ext cx="7734730" cy="138533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0C756A6-1DD4-4746-9983-ABD732A9FAA5}"/>
              </a:ext>
            </a:extLst>
          </p:cNvPr>
          <p:cNvSpPr/>
          <p:nvPr userDrawn="1"/>
        </p:nvSpPr>
        <p:spPr>
          <a:xfrm>
            <a:off x="9124020" y="-71252"/>
            <a:ext cx="7734730" cy="13882252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89E7F6-D2EF-6542-8BC8-868976C46C2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4585797" y="10051483"/>
            <a:ext cx="8705485" cy="152289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ARIAL 40</a:t>
            </a:r>
          </a:p>
        </p:txBody>
      </p:sp>
    </p:spTree>
    <p:extLst>
      <p:ext uri="{BB962C8B-B14F-4D97-AF65-F5344CB8AC3E}">
        <p14:creationId xmlns:p14="http://schemas.microsoft.com/office/powerpoint/2010/main" val="24073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4" y="4818125"/>
            <a:ext cx="20726399" cy="1825542"/>
          </a:xfrm>
          <a:prstGeom prst="rect">
            <a:avLst/>
          </a:prstGeom>
        </p:spPr>
        <p:txBody>
          <a:bodyPr/>
          <a:lstStyle>
            <a:lvl1pPr>
              <a:defRPr sz="7998" b="0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1" y="7772400"/>
            <a:ext cx="17068801" cy="3505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3200" b="0" i="0">
                <a:solidFill>
                  <a:schemeClr val="bg1"/>
                </a:solidFill>
                <a:latin typeface="+mn-lt"/>
              </a:defRPr>
            </a:lvl1pPr>
            <a:lvl2pPr marL="1086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3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46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3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0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06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93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4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la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9">
            <a:extLst>
              <a:ext uri="{FF2B5EF4-FFF2-40B4-BE49-F238E27FC236}">
                <a16:creationId xmlns:a16="http://schemas.microsoft.com/office/drawing/2014/main" id="{F2A6B369-0036-054B-A28F-0FF668A03822}"/>
              </a:ext>
            </a:extLst>
          </p:cNvPr>
          <p:cNvSpPr/>
          <p:nvPr userDrawn="1"/>
        </p:nvSpPr>
        <p:spPr>
          <a:xfrm>
            <a:off x="4316328" y="-71251"/>
            <a:ext cx="7155247" cy="138941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57D737B4-B5B2-DF4C-AE4A-C68397194982}"/>
              </a:ext>
            </a:extLst>
          </p:cNvPr>
          <p:cNvSpPr/>
          <p:nvPr userDrawn="1"/>
        </p:nvSpPr>
        <p:spPr>
          <a:xfrm>
            <a:off x="8523034" y="-71251"/>
            <a:ext cx="7155247" cy="138941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4237138A-00E4-EE4C-BCEC-489B99C24C44}"/>
              </a:ext>
            </a:extLst>
          </p:cNvPr>
          <p:cNvSpPr/>
          <p:nvPr userDrawn="1"/>
        </p:nvSpPr>
        <p:spPr>
          <a:xfrm>
            <a:off x="12753121" y="-71251"/>
            <a:ext cx="7012142" cy="138941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11" name="Rectangle 39">
            <a:extLst>
              <a:ext uri="{FF2B5EF4-FFF2-40B4-BE49-F238E27FC236}">
                <a16:creationId xmlns:a16="http://schemas.microsoft.com/office/drawing/2014/main" id="{F7E24681-28F3-AA40-A591-D0E90A59B49F}"/>
              </a:ext>
            </a:extLst>
          </p:cNvPr>
          <p:cNvSpPr/>
          <p:nvPr userDrawn="1"/>
        </p:nvSpPr>
        <p:spPr>
          <a:xfrm>
            <a:off x="16916239" y="-71252"/>
            <a:ext cx="7559589" cy="13881192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560737"/>
              <a:gd name="connsiteY0" fmla="*/ 0 h 11218727"/>
              <a:gd name="connsiteX1" fmla="*/ 6345586 w 6560737"/>
              <a:gd name="connsiteY1" fmla="*/ 0 h 11218727"/>
              <a:gd name="connsiteX2" fmla="*/ 6560737 w 6560737"/>
              <a:gd name="connsiteY2" fmla="*/ 11211255 h 11218727"/>
              <a:gd name="connsiteX3" fmla="*/ 0 w 6560737"/>
              <a:gd name="connsiteY3" fmla="*/ 11218727 h 11218727"/>
              <a:gd name="connsiteX4" fmla="*/ 2814917 w 6560737"/>
              <a:gd name="connsiteY4" fmla="*/ 0 h 11218727"/>
              <a:gd name="connsiteX0" fmla="*/ 2814917 w 6560737"/>
              <a:gd name="connsiteY0" fmla="*/ 0 h 11218727"/>
              <a:gd name="connsiteX1" fmla="*/ 6345586 w 6560737"/>
              <a:gd name="connsiteY1" fmla="*/ 0 h 11218727"/>
              <a:gd name="connsiteX2" fmla="*/ 6560737 w 6560737"/>
              <a:gd name="connsiteY2" fmla="*/ 11211255 h 11218727"/>
              <a:gd name="connsiteX3" fmla="*/ 0 w 6560737"/>
              <a:gd name="connsiteY3" fmla="*/ 11218727 h 11218727"/>
              <a:gd name="connsiteX4" fmla="*/ 2814917 w 6560737"/>
              <a:gd name="connsiteY4" fmla="*/ 0 h 11218727"/>
              <a:gd name="connsiteX0" fmla="*/ 2814917 w 6632456"/>
              <a:gd name="connsiteY0" fmla="*/ 0 h 11218727"/>
              <a:gd name="connsiteX1" fmla="*/ 6632456 w 6632456"/>
              <a:gd name="connsiteY1" fmla="*/ 17930 h 11218727"/>
              <a:gd name="connsiteX2" fmla="*/ 6560737 w 6632456"/>
              <a:gd name="connsiteY2" fmla="*/ 11211255 h 11218727"/>
              <a:gd name="connsiteX3" fmla="*/ 0 w 6632456"/>
              <a:gd name="connsiteY3" fmla="*/ 11218727 h 11218727"/>
              <a:gd name="connsiteX4" fmla="*/ 2814917 w 6632456"/>
              <a:gd name="connsiteY4" fmla="*/ 0 h 11218727"/>
              <a:gd name="connsiteX0" fmla="*/ 2814917 w 6596597"/>
              <a:gd name="connsiteY0" fmla="*/ 0 h 11218727"/>
              <a:gd name="connsiteX1" fmla="*/ 6596597 w 6596597"/>
              <a:gd name="connsiteY1" fmla="*/ 17930 h 11218727"/>
              <a:gd name="connsiteX2" fmla="*/ 6560737 w 6596597"/>
              <a:gd name="connsiteY2" fmla="*/ 11211255 h 11218727"/>
              <a:gd name="connsiteX3" fmla="*/ 0 w 6596597"/>
              <a:gd name="connsiteY3" fmla="*/ 11218727 h 11218727"/>
              <a:gd name="connsiteX4" fmla="*/ 2814917 w 6596597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560737 w 6650386"/>
              <a:gd name="connsiteY2" fmla="*/ 1121125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21125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19332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650385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19332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650385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211254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211254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17539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4174" h="11218727">
                <a:moveTo>
                  <a:pt x="2814917" y="0"/>
                </a:moveTo>
                <a:lnTo>
                  <a:pt x="6704174" y="17930"/>
                </a:lnTo>
                <a:cubicBezTo>
                  <a:pt x="6704174" y="3749038"/>
                  <a:pt x="6704173" y="7462217"/>
                  <a:pt x="6704173" y="11193325"/>
                </a:cubicBez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2AE0D405-C033-F047-A3BF-11BB174DBAE4}"/>
              </a:ext>
            </a:extLst>
          </p:cNvPr>
          <p:cNvSpPr/>
          <p:nvPr userDrawn="1"/>
        </p:nvSpPr>
        <p:spPr>
          <a:xfrm>
            <a:off x="-142505" y="-71251"/>
            <a:ext cx="7387424" cy="13894130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0 w 6668316"/>
              <a:gd name="connsiteY0" fmla="*/ 71718 h 11229185"/>
              <a:gd name="connsiteX1" fmla="*/ 6668316 w 6668316"/>
              <a:gd name="connsiteY1" fmla="*/ 0 h 11229185"/>
              <a:gd name="connsiteX2" fmla="*/ 3853397 w 6668316"/>
              <a:gd name="connsiteY2" fmla="*/ 11229185 h 11229185"/>
              <a:gd name="connsiteX3" fmla="*/ 322730 w 6668316"/>
              <a:gd name="connsiteY3" fmla="*/ 11218727 h 11229185"/>
              <a:gd name="connsiteX4" fmla="*/ 0 w 6668316"/>
              <a:gd name="connsiteY4" fmla="*/ 71718 h 11229185"/>
              <a:gd name="connsiteX0" fmla="*/ 0 w 6668316"/>
              <a:gd name="connsiteY0" fmla="*/ 17930 h 11229185"/>
              <a:gd name="connsiteX1" fmla="*/ 6668316 w 6668316"/>
              <a:gd name="connsiteY1" fmla="*/ 0 h 11229185"/>
              <a:gd name="connsiteX2" fmla="*/ 3853397 w 6668316"/>
              <a:gd name="connsiteY2" fmla="*/ 11229185 h 11229185"/>
              <a:gd name="connsiteX3" fmla="*/ 322730 w 6668316"/>
              <a:gd name="connsiteY3" fmla="*/ 11218727 h 11229185"/>
              <a:gd name="connsiteX4" fmla="*/ 0 w 6668316"/>
              <a:gd name="connsiteY4" fmla="*/ 17930 h 11229185"/>
              <a:gd name="connsiteX0" fmla="*/ 17929 w 6686245"/>
              <a:gd name="connsiteY0" fmla="*/ 17930 h 11229185"/>
              <a:gd name="connsiteX1" fmla="*/ 6686245 w 6686245"/>
              <a:gd name="connsiteY1" fmla="*/ 0 h 11229185"/>
              <a:gd name="connsiteX2" fmla="*/ 3871326 w 6686245"/>
              <a:gd name="connsiteY2" fmla="*/ 11229185 h 11229185"/>
              <a:gd name="connsiteX3" fmla="*/ 0 w 6686245"/>
              <a:gd name="connsiteY3" fmla="*/ 11218727 h 11229185"/>
              <a:gd name="connsiteX4" fmla="*/ 17929 w 6686245"/>
              <a:gd name="connsiteY4" fmla="*/ 17930 h 11229185"/>
              <a:gd name="connsiteX0" fmla="*/ 1726 w 6670042"/>
              <a:gd name="connsiteY0" fmla="*/ 17930 h 11229185"/>
              <a:gd name="connsiteX1" fmla="*/ 6670042 w 6670042"/>
              <a:gd name="connsiteY1" fmla="*/ 0 h 11229185"/>
              <a:gd name="connsiteX2" fmla="*/ 3855123 w 6670042"/>
              <a:gd name="connsiteY2" fmla="*/ 11229185 h 11229185"/>
              <a:gd name="connsiteX3" fmla="*/ 1726 w 6670042"/>
              <a:gd name="connsiteY3" fmla="*/ 11218727 h 11229185"/>
              <a:gd name="connsiteX4" fmla="*/ 1726 w 6670042"/>
              <a:gd name="connsiteY4" fmla="*/ 1793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0042" h="11229185">
                <a:moveTo>
                  <a:pt x="1726" y="17930"/>
                </a:moveTo>
                <a:lnTo>
                  <a:pt x="6670042" y="0"/>
                </a:lnTo>
                <a:lnTo>
                  <a:pt x="3855123" y="11229185"/>
                </a:lnTo>
                <a:lnTo>
                  <a:pt x="1726" y="11218727"/>
                </a:lnTo>
                <a:cubicBezTo>
                  <a:pt x="7702" y="7485128"/>
                  <a:pt x="-4250" y="3751529"/>
                  <a:pt x="1726" y="17930"/>
                </a:cubicBezTo>
                <a:close/>
              </a:path>
            </a:pathLst>
          </a:cu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3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398"/>
          </a:p>
        </p:txBody>
      </p:sp>
    </p:spTree>
    <p:extLst>
      <p:ext uri="{BB962C8B-B14F-4D97-AF65-F5344CB8AC3E}">
        <p14:creationId xmlns:p14="http://schemas.microsoft.com/office/powerpoint/2010/main" val="33685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lant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9">
            <a:extLst>
              <a:ext uri="{FF2B5EF4-FFF2-40B4-BE49-F238E27FC236}">
                <a16:creationId xmlns:a16="http://schemas.microsoft.com/office/drawing/2014/main" id="{CFB3542D-B2CE-684C-8705-B60939CD5644}"/>
              </a:ext>
            </a:extLst>
          </p:cNvPr>
          <p:cNvSpPr/>
          <p:nvPr userDrawn="1"/>
        </p:nvSpPr>
        <p:spPr>
          <a:xfrm>
            <a:off x="16752845" y="236736"/>
            <a:ext cx="7348962" cy="13220496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560737"/>
              <a:gd name="connsiteY0" fmla="*/ 0 h 11218727"/>
              <a:gd name="connsiteX1" fmla="*/ 6345586 w 6560737"/>
              <a:gd name="connsiteY1" fmla="*/ 0 h 11218727"/>
              <a:gd name="connsiteX2" fmla="*/ 6560737 w 6560737"/>
              <a:gd name="connsiteY2" fmla="*/ 11211255 h 11218727"/>
              <a:gd name="connsiteX3" fmla="*/ 0 w 6560737"/>
              <a:gd name="connsiteY3" fmla="*/ 11218727 h 11218727"/>
              <a:gd name="connsiteX4" fmla="*/ 2814917 w 6560737"/>
              <a:gd name="connsiteY4" fmla="*/ 0 h 11218727"/>
              <a:gd name="connsiteX0" fmla="*/ 2814917 w 6560737"/>
              <a:gd name="connsiteY0" fmla="*/ 0 h 11218727"/>
              <a:gd name="connsiteX1" fmla="*/ 6345586 w 6560737"/>
              <a:gd name="connsiteY1" fmla="*/ 0 h 11218727"/>
              <a:gd name="connsiteX2" fmla="*/ 6560737 w 6560737"/>
              <a:gd name="connsiteY2" fmla="*/ 11211255 h 11218727"/>
              <a:gd name="connsiteX3" fmla="*/ 0 w 6560737"/>
              <a:gd name="connsiteY3" fmla="*/ 11218727 h 11218727"/>
              <a:gd name="connsiteX4" fmla="*/ 2814917 w 6560737"/>
              <a:gd name="connsiteY4" fmla="*/ 0 h 11218727"/>
              <a:gd name="connsiteX0" fmla="*/ 2814917 w 6632456"/>
              <a:gd name="connsiteY0" fmla="*/ 0 h 11218727"/>
              <a:gd name="connsiteX1" fmla="*/ 6632456 w 6632456"/>
              <a:gd name="connsiteY1" fmla="*/ 17930 h 11218727"/>
              <a:gd name="connsiteX2" fmla="*/ 6560737 w 6632456"/>
              <a:gd name="connsiteY2" fmla="*/ 11211255 h 11218727"/>
              <a:gd name="connsiteX3" fmla="*/ 0 w 6632456"/>
              <a:gd name="connsiteY3" fmla="*/ 11218727 h 11218727"/>
              <a:gd name="connsiteX4" fmla="*/ 2814917 w 6632456"/>
              <a:gd name="connsiteY4" fmla="*/ 0 h 11218727"/>
              <a:gd name="connsiteX0" fmla="*/ 2814917 w 6596597"/>
              <a:gd name="connsiteY0" fmla="*/ 0 h 11218727"/>
              <a:gd name="connsiteX1" fmla="*/ 6596597 w 6596597"/>
              <a:gd name="connsiteY1" fmla="*/ 17930 h 11218727"/>
              <a:gd name="connsiteX2" fmla="*/ 6560737 w 6596597"/>
              <a:gd name="connsiteY2" fmla="*/ 11211255 h 11218727"/>
              <a:gd name="connsiteX3" fmla="*/ 0 w 6596597"/>
              <a:gd name="connsiteY3" fmla="*/ 11218727 h 11218727"/>
              <a:gd name="connsiteX4" fmla="*/ 2814917 w 6596597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560737 w 6650386"/>
              <a:gd name="connsiteY2" fmla="*/ 1121125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21125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19332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650385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650386"/>
              <a:gd name="connsiteY0" fmla="*/ 0 h 11218727"/>
              <a:gd name="connsiteX1" fmla="*/ 6650386 w 6650386"/>
              <a:gd name="connsiteY1" fmla="*/ 17930 h 11218727"/>
              <a:gd name="connsiteX2" fmla="*/ 6650385 w 6650386"/>
              <a:gd name="connsiteY2" fmla="*/ 11193325 h 11218727"/>
              <a:gd name="connsiteX3" fmla="*/ 0 w 6650386"/>
              <a:gd name="connsiteY3" fmla="*/ 11218727 h 11218727"/>
              <a:gd name="connsiteX4" fmla="*/ 2814917 w 6650386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650385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211254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211254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17539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  <a:gd name="connsiteX0" fmla="*/ 2814917 w 6704174"/>
              <a:gd name="connsiteY0" fmla="*/ 0 h 11218727"/>
              <a:gd name="connsiteX1" fmla="*/ 6704174 w 6704174"/>
              <a:gd name="connsiteY1" fmla="*/ 17930 h 11218727"/>
              <a:gd name="connsiteX2" fmla="*/ 6704173 w 6704174"/>
              <a:gd name="connsiteY2" fmla="*/ 11193325 h 11218727"/>
              <a:gd name="connsiteX3" fmla="*/ 0 w 6704174"/>
              <a:gd name="connsiteY3" fmla="*/ 11218727 h 11218727"/>
              <a:gd name="connsiteX4" fmla="*/ 2814917 w 6704174"/>
              <a:gd name="connsiteY4" fmla="*/ 0 h 11218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4174" h="11218727">
                <a:moveTo>
                  <a:pt x="2814917" y="0"/>
                </a:moveTo>
                <a:lnTo>
                  <a:pt x="6704174" y="17930"/>
                </a:lnTo>
                <a:cubicBezTo>
                  <a:pt x="6704174" y="3749038"/>
                  <a:pt x="6704173" y="7462217"/>
                  <a:pt x="6704173" y="11193325"/>
                </a:cubicBez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7" b="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3" name="Rectangle 39">
            <a:extLst>
              <a:ext uri="{FF2B5EF4-FFF2-40B4-BE49-F238E27FC236}">
                <a16:creationId xmlns:a16="http://schemas.microsoft.com/office/drawing/2014/main" id="{3BC3E2CA-F3E4-B946-A862-E5649B965919}"/>
              </a:ext>
            </a:extLst>
          </p:cNvPr>
          <p:cNvSpPr/>
          <p:nvPr userDrawn="1"/>
        </p:nvSpPr>
        <p:spPr>
          <a:xfrm>
            <a:off x="12698483" y="236743"/>
            <a:ext cx="6926980" cy="13220498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7" b="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4" name="Rectangle 39">
            <a:extLst>
              <a:ext uri="{FF2B5EF4-FFF2-40B4-BE49-F238E27FC236}">
                <a16:creationId xmlns:a16="http://schemas.microsoft.com/office/drawing/2014/main" id="{21A7EABA-2369-0642-871D-312192B0F17F}"/>
              </a:ext>
            </a:extLst>
          </p:cNvPr>
          <p:cNvSpPr/>
          <p:nvPr userDrawn="1"/>
        </p:nvSpPr>
        <p:spPr>
          <a:xfrm>
            <a:off x="227448" y="264230"/>
            <a:ext cx="7281162" cy="13237064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0 w 6668316"/>
              <a:gd name="connsiteY0" fmla="*/ 71718 h 11229185"/>
              <a:gd name="connsiteX1" fmla="*/ 6668316 w 6668316"/>
              <a:gd name="connsiteY1" fmla="*/ 0 h 11229185"/>
              <a:gd name="connsiteX2" fmla="*/ 3853397 w 6668316"/>
              <a:gd name="connsiteY2" fmla="*/ 11229185 h 11229185"/>
              <a:gd name="connsiteX3" fmla="*/ 322730 w 6668316"/>
              <a:gd name="connsiteY3" fmla="*/ 11218727 h 11229185"/>
              <a:gd name="connsiteX4" fmla="*/ 0 w 6668316"/>
              <a:gd name="connsiteY4" fmla="*/ 71718 h 11229185"/>
              <a:gd name="connsiteX0" fmla="*/ 0 w 6668316"/>
              <a:gd name="connsiteY0" fmla="*/ 17930 h 11229185"/>
              <a:gd name="connsiteX1" fmla="*/ 6668316 w 6668316"/>
              <a:gd name="connsiteY1" fmla="*/ 0 h 11229185"/>
              <a:gd name="connsiteX2" fmla="*/ 3853397 w 6668316"/>
              <a:gd name="connsiteY2" fmla="*/ 11229185 h 11229185"/>
              <a:gd name="connsiteX3" fmla="*/ 322730 w 6668316"/>
              <a:gd name="connsiteY3" fmla="*/ 11218727 h 11229185"/>
              <a:gd name="connsiteX4" fmla="*/ 0 w 6668316"/>
              <a:gd name="connsiteY4" fmla="*/ 17930 h 11229185"/>
              <a:gd name="connsiteX0" fmla="*/ 17929 w 6686245"/>
              <a:gd name="connsiteY0" fmla="*/ 17930 h 11229185"/>
              <a:gd name="connsiteX1" fmla="*/ 6686245 w 6686245"/>
              <a:gd name="connsiteY1" fmla="*/ 0 h 11229185"/>
              <a:gd name="connsiteX2" fmla="*/ 3871326 w 6686245"/>
              <a:gd name="connsiteY2" fmla="*/ 11229185 h 11229185"/>
              <a:gd name="connsiteX3" fmla="*/ 0 w 6686245"/>
              <a:gd name="connsiteY3" fmla="*/ 11218727 h 11229185"/>
              <a:gd name="connsiteX4" fmla="*/ 17929 w 6686245"/>
              <a:gd name="connsiteY4" fmla="*/ 17930 h 11229185"/>
              <a:gd name="connsiteX0" fmla="*/ 1726 w 6670042"/>
              <a:gd name="connsiteY0" fmla="*/ 17930 h 11229185"/>
              <a:gd name="connsiteX1" fmla="*/ 6670042 w 6670042"/>
              <a:gd name="connsiteY1" fmla="*/ 0 h 11229185"/>
              <a:gd name="connsiteX2" fmla="*/ 3855123 w 6670042"/>
              <a:gd name="connsiteY2" fmla="*/ 11229185 h 11229185"/>
              <a:gd name="connsiteX3" fmla="*/ 1726 w 6670042"/>
              <a:gd name="connsiteY3" fmla="*/ 11218727 h 11229185"/>
              <a:gd name="connsiteX4" fmla="*/ 1726 w 6670042"/>
              <a:gd name="connsiteY4" fmla="*/ 1793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0042" h="11229185">
                <a:moveTo>
                  <a:pt x="1726" y="17930"/>
                </a:moveTo>
                <a:lnTo>
                  <a:pt x="6670042" y="0"/>
                </a:lnTo>
                <a:lnTo>
                  <a:pt x="3855123" y="11229185"/>
                </a:lnTo>
                <a:lnTo>
                  <a:pt x="1726" y="11218727"/>
                </a:lnTo>
                <a:cubicBezTo>
                  <a:pt x="7702" y="7485128"/>
                  <a:pt x="-4250" y="3751529"/>
                  <a:pt x="1726" y="17930"/>
                </a:cubicBez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163D95A0-1322-844B-BE56-D4E07E45CC6E}"/>
              </a:ext>
            </a:extLst>
          </p:cNvPr>
          <p:cNvSpPr/>
          <p:nvPr userDrawn="1"/>
        </p:nvSpPr>
        <p:spPr>
          <a:xfrm>
            <a:off x="4646842" y="261501"/>
            <a:ext cx="6926980" cy="13242526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0" b="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EAB5D1A8-60D7-8F4D-AB3B-0CBB7CD5B00A}"/>
              </a:ext>
            </a:extLst>
          </p:cNvPr>
          <p:cNvSpPr>
            <a:spLocks/>
          </p:cNvSpPr>
          <p:nvPr userDrawn="1"/>
        </p:nvSpPr>
        <p:spPr>
          <a:xfrm>
            <a:off x="8672662" y="214713"/>
            <a:ext cx="6931153" cy="13242526"/>
          </a:xfrm>
          <a:custGeom>
            <a:avLst/>
            <a:gdLst>
              <a:gd name="connsiteX0" fmla="*/ 0 w 3530669"/>
              <a:gd name="connsiteY0" fmla="*/ 0 h 11229185"/>
              <a:gd name="connsiteX1" fmla="*/ 3530669 w 3530669"/>
              <a:gd name="connsiteY1" fmla="*/ 0 h 11229185"/>
              <a:gd name="connsiteX2" fmla="*/ 3530669 w 3530669"/>
              <a:gd name="connsiteY2" fmla="*/ 11229185 h 11229185"/>
              <a:gd name="connsiteX3" fmla="*/ 0 w 3530669"/>
              <a:gd name="connsiteY3" fmla="*/ 11229185 h 11229185"/>
              <a:gd name="connsiteX4" fmla="*/ 0 w 3530669"/>
              <a:gd name="connsiteY4" fmla="*/ 0 h 11229185"/>
              <a:gd name="connsiteX0" fmla="*/ 2814917 w 6345586"/>
              <a:gd name="connsiteY0" fmla="*/ 0 h 11247115"/>
              <a:gd name="connsiteX1" fmla="*/ 6345586 w 6345586"/>
              <a:gd name="connsiteY1" fmla="*/ 0 h 11247115"/>
              <a:gd name="connsiteX2" fmla="*/ 6345586 w 6345586"/>
              <a:gd name="connsiteY2" fmla="*/ 11229185 h 11247115"/>
              <a:gd name="connsiteX3" fmla="*/ 0 w 6345586"/>
              <a:gd name="connsiteY3" fmla="*/ 11247115 h 11247115"/>
              <a:gd name="connsiteX4" fmla="*/ 2814917 w 6345586"/>
              <a:gd name="connsiteY4" fmla="*/ 0 h 11247115"/>
              <a:gd name="connsiteX0" fmla="*/ 2814917 w 6345586"/>
              <a:gd name="connsiteY0" fmla="*/ 0 h 11229186"/>
              <a:gd name="connsiteX1" fmla="*/ 6345586 w 6345586"/>
              <a:gd name="connsiteY1" fmla="*/ 0 h 11229186"/>
              <a:gd name="connsiteX2" fmla="*/ 6345586 w 6345586"/>
              <a:gd name="connsiteY2" fmla="*/ 11229185 h 11229186"/>
              <a:gd name="connsiteX3" fmla="*/ 0 w 6345586"/>
              <a:gd name="connsiteY3" fmla="*/ 11229186 h 11229186"/>
              <a:gd name="connsiteX4" fmla="*/ 2814917 w 6345586"/>
              <a:gd name="connsiteY4" fmla="*/ 0 h 11229186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1933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634558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620315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12738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84456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  <a:gd name="connsiteX0" fmla="*/ 2814917 w 6345586"/>
              <a:gd name="connsiteY0" fmla="*/ 0 h 11229185"/>
              <a:gd name="connsiteX1" fmla="*/ 6345586 w 6345586"/>
              <a:gd name="connsiteY1" fmla="*/ 0 h 11229185"/>
              <a:gd name="connsiteX2" fmla="*/ 3530667 w 6345586"/>
              <a:gd name="connsiteY2" fmla="*/ 11229185 h 11229185"/>
              <a:gd name="connsiteX3" fmla="*/ 0 w 6345586"/>
              <a:gd name="connsiteY3" fmla="*/ 11218727 h 11229185"/>
              <a:gd name="connsiteX4" fmla="*/ 2814917 w 6345586"/>
              <a:gd name="connsiteY4" fmla="*/ 0 h 11229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586" h="11229185">
                <a:moveTo>
                  <a:pt x="2814917" y="0"/>
                </a:moveTo>
                <a:lnTo>
                  <a:pt x="6345586" y="0"/>
                </a:lnTo>
                <a:lnTo>
                  <a:pt x="3530667" y="11229185"/>
                </a:lnTo>
                <a:lnTo>
                  <a:pt x="0" y="11218727"/>
                </a:lnTo>
                <a:lnTo>
                  <a:pt x="2814917" y="0"/>
                </a:lnTo>
                <a:close/>
              </a:path>
            </a:pathLst>
          </a:cu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DAB5E6-686B-E44D-93BE-82E3AA481A56}"/>
              </a:ext>
            </a:extLst>
          </p:cNvPr>
          <p:cNvSpPr/>
          <p:nvPr userDrawn="1"/>
        </p:nvSpPr>
        <p:spPr>
          <a:xfrm>
            <a:off x="3178" y="6695116"/>
            <a:ext cx="24377650" cy="738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4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58C4F4-D78A-4541-8CE7-E43B3923BF16}"/>
              </a:ext>
            </a:extLst>
          </p:cNvPr>
          <p:cNvSpPr txBox="1"/>
          <p:nvPr userDrawn="1"/>
        </p:nvSpPr>
        <p:spPr>
          <a:xfrm>
            <a:off x="669128" y="6644323"/>
            <a:ext cx="4625881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4">
                <a:solidFill>
                  <a:srgbClr val="92D050"/>
                </a:solidFill>
                <a:latin typeface="+mj-lt"/>
              </a:rPr>
              <a:t>ARIAL 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0296C4-CC40-2447-A26F-7DC1016B2FCC}"/>
              </a:ext>
            </a:extLst>
          </p:cNvPr>
          <p:cNvSpPr txBox="1"/>
          <p:nvPr userDrawn="1"/>
        </p:nvSpPr>
        <p:spPr>
          <a:xfrm>
            <a:off x="18132603" y="6644321"/>
            <a:ext cx="6023959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4">
                <a:solidFill>
                  <a:srgbClr val="92D050"/>
                </a:solidFill>
              </a:rPr>
              <a:t>ARIAL 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81668F-CE8E-2643-B109-A785A6492A1B}"/>
              </a:ext>
            </a:extLst>
          </p:cNvPr>
          <p:cNvSpPr txBox="1"/>
          <p:nvPr userDrawn="1"/>
        </p:nvSpPr>
        <p:spPr>
          <a:xfrm>
            <a:off x="6244588" y="6644323"/>
            <a:ext cx="3702948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4">
                <a:solidFill>
                  <a:srgbClr val="92D050"/>
                </a:solidFill>
              </a:rPr>
              <a:t>ARIAL 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DC21EB-94F0-B240-A58A-7759CC51B957}"/>
              </a:ext>
            </a:extLst>
          </p:cNvPr>
          <p:cNvSpPr txBox="1"/>
          <p:nvPr userDrawn="1"/>
        </p:nvSpPr>
        <p:spPr>
          <a:xfrm>
            <a:off x="10319768" y="6644323"/>
            <a:ext cx="3702948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4">
                <a:solidFill>
                  <a:srgbClr val="92D050"/>
                </a:solidFill>
              </a:rPr>
              <a:t>ARIAL 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106904-5D7A-DD49-A3A3-EEDD6C7B5E61}"/>
              </a:ext>
            </a:extLst>
          </p:cNvPr>
          <p:cNvSpPr txBox="1"/>
          <p:nvPr userDrawn="1"/>
        </p:nvSpPr>
        <p:spPr>
          <a:xfrm>
            <a:off x="14196695" y="6644323"/>
            <a:ext cx="3702948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94">
                <a:solidFill>
                  <a:srgbClr val="92D050"/>
                </a:solidFill>
              </a:rPr>
              <a:t>ARIAL 24</a:t>
            </a:r>
          </a:p>
        </p:txBody>
      </p:sp>
    </p:spTree>
    <p:extLst>
      <p:ext uri="{BB962C8B-B14F-4D97-AF65-F5344CB8AC3E}">
        <p14:creationId xmlns:p14="http://schemas.microsoft.com/office/powerpoint/2010/main" val="34762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1" grpId="0"/>
      <p:bldP spid="22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Image Dataspher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-162382" y="-167167"/>
            <a:ext cx="5261326" cy="5256606"/>
          </a:xfrm>
          <a:prstGeom prst="ellipse">
            <a:avLst/>
          </a:prstGeom>
        </p:spPr>
        <p:txBody>
          <a:bodyPr anchor="ctr"/>
          <a:lstStyle>
            <a:lvl1pPr algn="ctr">
              <a:defRPr sz="2000"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3784768" y="4229699"/>
            <a:ext cx="5261326" cy="5256606"/>
          </a:xfrm>
          <a:prstGeom prst="ellipse">
            <a:avLst/>
          </a:prstGeom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8455578" y="1578575"/>
            <a:ext cx="4715932" cy="4711702"/>
          </a:xfrm>
          <a:prstGeom prst="ellipse">
            <a:avLst/>
          </a:prstGeom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383010" y="8626565"/>
            <a:ext cx="4715932" cy="4711702"/>
          </a:xfrm>
          <a:prstGeom prst="ellipse">
            <a:avLst/>
          </a:prstGeom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9088056" y="7732042"/>
            <a:ext cx="3634032" cy="3658204"/>
          </a:xfrm>
          <a:prstGeom prst="ellipse">
            <a:avLst/>
          </a:prstGeom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331936-CCB6-774F-9FAB-B9064684F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2174" y="6093614"/>
            <a:ext cx="14330002" cy="159550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664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Header_Subhead_Bubbles">
    <p:bg>
      <p:bgPr>
        <a:solidFill>
          <a:srgbClr val="CF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Picture 14">
            <a:extLst>
              <a:ext uri="{FF2B5EF4-FFF2-40B4-BE49-F238E27FC236}">
                <a16:creationId xmlns:a16="http://schemas.microsoft.com/office/drawing/2014/main" id="{0462AF11-3560-4445-B3CB-90817C7910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traight Connector 7"/>
          <p:cNvSpPr/>
          <p:nvPr/>
        </p:nvSpPr>
        <p:spPr>
          <a:xfrm>
            <a:off x="23152410" y="12956308"/>
            <a:ext cx="2" cy="446724"/>
          </a:xfrm>
          <a:prstGeom prst="line">
            <a:avLst/>
          </a:prstGeom>
          <a:ln>
            <a:solidFill>
              <a:schemeClr val="accent1"/>
            </a:solidFill>
          </a:ln>
        </p:spPr>
        <p:txBody>
          <a:bodyPr lIns="91414" rIns="91414"/>
          <a:lstStyle/>
          <a:p>
            <a:endParaRPr sz="2800"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69688" y="12939515"/>
            <a:ext cx="646224" cy="480314"/>
          </a:xfrm>
          <a:prstGeom prst="rect">
            <a:avLst/>
          </a:prstGeom>
        </p:spPr>
        <p:txBody>
          <a:bodyPr anchor="ctr"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9" name="Picture 12" descr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0446" y="12750434"/>
            <a:ext cx="858468" cy="8584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104644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w/ Green Bar" userDrawn="1">
  <p:cSld name="2 Column w/ Green Bar"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0" name="Google Shape;2380;p2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75" y="12336600"/>
            <a:ext cx="24390352" cy="13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1" name="Google Shape;2381;p228"/>
          <p:cNvSpPr txBox="1">
            <a:spLocks noGrp="1"/>
          </p:cNvSpPr>
          <p:nvPr>
            <p:ph type="title"/>
          </p:nvPr>
        </p:nvSpPr>
        <p:spPr>
          <a:xfrm>
            <a:off x="1066780" y="934300"/>
            <a:ext cx="2238703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sz="5598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798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798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798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798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798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798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798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798"/>
            </a:lvl9pPr>
          </a:lstStyle>
          <a:p>
            <a:endParaRPr/>
          </a:p>
        </p:txBody>
      </p:sp>
      <p:sp>
        <p:nvSpPr>
          <p:cNvPr id="2382" name="Google Shape;2382;p228"/>
          <p:cNvSpPr txBox="1">
            <a:spLocks noGrp="1"/>
          </p:cNvSpPr>
          <p:nvPr>
            <p:ph type="subTitle" idx="1"/>
          </p:nvPr>
        </p:nvSpPr>
        <p:spPr>
          <a:xfrm>
            <a:off x="1092635" y="1891100"/>
            <a:ext cx="22361823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99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2383" name="Google Shape;2383;p228"/>
          <p:cNvSpPr txBox="1">
            <a:spLocks noGrp="1"/>
          </p:cNvSpPr>
          <p:nvPr>
            <p:ph type="subTitle" idx="2"/>
          </p:nvPr>
        </p:nvSpPr>
        <p:spPr>
          <a:xfrm>
            <a:off x="1092634" y="3922950"/>
            <a:ext cx="10835822" cy="7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99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998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998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998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998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998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998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998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998"/>
            </a:lvl9pPr>
          </a:lstStyle>
          <a:p>
            <a:endParaRPr/>
          </a:p>
        </p:txBody>
      </p:sp>
      <p:sp>
        <p:nvSpPr>
          <p:cNvPr id="2384" name="Google Shape;2384;p228"/>
          <p:cNvSpPr txBox="1">
            <a:spLocks noGrp="1"/>
          </p:cNvSpPr>
          <p:nvPr>
            <p:ph type="subTitle" idx="3"/>
          </p:nvPr>
        </p:nvSpPr>
        <p:spPr>
          <a:xfrm>
            <a:off x="12574275" y="3922950"/>
            <a:ext cx="10356297" cy="7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99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998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998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998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998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998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998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998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998"/>
            </a:lvl9pPr>
          </a:lstStyle>
          <a:p>
            <a:endParaRPr/>
          </a:p>
        </p:txBody>
      </p:sp>
      <p:sp>
        <p:nvSpPr>
          <p:cNvPr id="2385" name="Google Shape;2385;p228"/>
          <p:cNvSpPr txBox="1"/>
          <p:nvPr/>
        </p:nvSpPr>
        <p:spPr>
          <a:xfrm>
            <a:off x="22199135" y="13012550"/>
            <a:ext cx="899034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2" tIns="91326" rIns="182752" bIns="91326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6" name="Google Shape;2386;p228"/>
          <p:cNvCxnSpPr/>
          <p:nvPr/>
        </p:nvCxnSpPr>
        <p:spPr>
          <a:xfrm>
            <a:off x="23098289" y="13084002"/>
            <a:ext cx="0" cy="390000"/>
          </a:xfrm>
          <a:prstGeom prst="straightConnector1">
            <a:avLst/>
          </a:prstGeom>
          <a:noFill/>
          <a:ln w="127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88" name="Google Shape;2388;p228"/>
          <p:cNvCxnSpPr/>
          <p:nvPr/>
        </p:nvCxnSpPr>
        <p:spPr>
          <a:xfrm>
            <a:off x="22199155" y="13084102"/>
            <a:ext cx="0" cy="390000"/>
          </a:xfrm>
          <a:prstGeom prst="straightConnector1">
            <a:avLst/>
          </a:prstGeom>
          <a:noFill/>
          <a:ln w="127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89" name="Google Shape;2389;p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76163" y="12806081"/>
            <a:ext cx="825503" cy="86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8994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Black">
  <p:cSld name="Section Divider Blac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2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0"/>
            <a:ext cx="2438399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20"/>
          <p:cNvSpPr txBox="1"/>
          <p:nvPr/>
        </p:nvSpPr>
        <p:spPr>
          <a:xfrm>
            <a:off x="22199135" y="13012550"/>
            <a:ext cx="899034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02" tIns="91376" rIns="182802" bIns="91376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20;p120"/>
          <p:cNvCxnSpPr/>
          <p:nvPr/>
        </p:nvCxnSpPr>
        <p:spPr>
          <a:xfrm>
            <a:off x="23098289" y="13084002"/>
            <a:ext cx="0" cy="390600"/>
          </a:xfrm>
          <a:prstGeom prst="straightConnector1">
            <a:avLst/>
          </a:prstGeom>
          <a:noFill/>
          <a:ln w="127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22;p120"/>
          <p:cNvCxnSpPr/>
          <p:nvPr/>
        </p:nvCxnSpPr>
        <p:spPr>
          <a:xfrm>
            <a:off x="22199155" y="13084102"/>
            <a:ext cx="0" cy="390600"/>
          </a:xfrm>
          <a:prstGeom prst="straightConnector1">
            <a:avLst/>
          </a:prstGeom>
          <a:noFill/>
          <a:ln w="1270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" name="Google Shape;23;p1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6165" y="12806081"/>
            <a:ext cx="826265" cy="862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120"/>
          <p:cNvGrpSpPr/>
          <p:nvPr/>
        </p:nvGrpSpPr>
        <p:grpSpPr>
          <a:xfrm>
            <a:off x="1142522" y="264360"/>
            <a:ext cx="99444" cy="1371600"/>
            <a:chOff x="579865" y="-277318"/>
            <a:chExt cx="49722" cy="1798820"/>
          </a:xfrm>
        </p:grpSpPr>
        <p:sp>
          <p:nvSpPr>
            <p:cNvPr id="25" name="Google Shape;25;p120"/>
            <p:cNvSpPr/>
            <p:nvPr/>
          </p:nvSpPr>
          <p:spPr>
            <a:xfrm>
              <a:off x="579865" y="624468"/>
              <a:ext cx="49722" cy="8970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99"/>
                <a:buFont typeface="Arial"/>
                <a:buNone/>
              </a:pPr>
              <a:endParaRPr sz="4796" b="1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  <a:sym typeface="Comic Sans MS"/>
              </a:endParaRPr>
            </a:p>
          </p:txBody>
        </p:sp>
        <p:sp>
          <p:nvSpPr>
            <p:cNvPr id="26" name="Google Shape;26;p120"/>
            <p:cNvSpPr/>
            <p:nvPr/>
          </p:nvSpPr>
          <p:spPr>
            <a:xfrm>
              <a:off x="579865" y="-277318"/>
              <a:ext cx="49722" cy="897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99"/>
                <a:buFont typeface="Arial"/>
                <a:buNone/>
              </a:pPr>
              <a:endParaRPr sz="4796" b="1" i="0" u="none" strike="noStrike" cap="none">
                <a:solidFill>
                  <a:schemeClr val="accent1"/>
                </a:solidFill>
                <a:latin typeface="Arial" panose="020B0604020202020204" pitchFamily="34" charset="0"/>
                <a:ea typeface="Comic Sans MS"/>
                <a:cs typeface="Arial" panose="020B0604020202020204" pitchFamily="34" charset="0"/>
                <a:sym typeface="Comic Sans MS"/>
              </a:endParaRPr>
            </a:p>
          </p:txBody>
        </p:sp>
      </p:grpSp>
      <p:sp>
        <p:nvSpPr>
          <p:cNvPr id="27" name="Google Shape;27;p120"/>
          <p:cNvSpPr txBox="1">
            <a:spLocks noGrp="1"/>
          </p:cNvSpPr>
          <p:nvPr>
            <p:ph type="title"/>
          </p:nvPr>
        </p:nvSpPr>
        <p:spPr>
          <a:xfrm>
            <a:off x="1241967" y="731523"/>
            <a:ext cx="22553607" cy="1964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8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8575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60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143001" y="2852928"/>
            <a:ext cx="22091903" cy="8229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lang="en-US" sz="4398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43001" y="1207011"/>
            <a:ext cx="22094952" cy="1386098"/>
          </a:xfrm>
          <a:prstGeom prst="rect">
            <a:avLst/>
          </a:prstGeom>
          <a:noFill/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7198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E43EEE-C4A7-7240-A6E1-4511D4658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43000" y="3800477"/>
            <a:ext cx="22021799" cy="9077322"/>
          </a:xfrm>
          <a:prstGeom prst="rect">
            <a:avLst/>
          </a:prstGeom>
        </p:spPr>
        <p:txBody>
          <a:bodyPr lIns="0" tIns="274320" rIns="0"/>
          <a:lstStyle>
            <a:lvl1pPr marL="548476" indent="-548476">
              <a:lnSpc>
                <a:spcPct val="11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3200"/>
            </a:lvl1pPr>
            <a:lvl2pPr marL="1096950" indent="-548476" algn="l">
              <a:lnSpc>
                <a:spcPct val="11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3200">
                <a:latin typeface="+mn-lt"/>
              </a:defRPr>
            </a:lvl2pPr>
            <a:lvl3pPr marL="1700274" indent="-548476" algn="l">
              <a:lnSpc>
                <a:spcPct val="11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3200">
                <a:latin typeface="+mn-lt"/>
              </a:defRPr>
            </a:lvl3pPr>
            <a:lvl4pPr marL="2285314" indent="-548476" algn="l">
              <a:lnSpc>
                <a:spcPct val="11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/>
              <a:t>Click to add primary bullet </a:t>
            </a:r>
          </a:p>
          <a:p>
            <a:pPr lvl="1"/>
            <a:r>
              <a:rPr lang="en-US"/>
              <a:t>Click to add sub-bullet </a:t>
            </a:r>
          </a:p>
          <a:p>
            <a:pPr lvl="2"/>
            <a:r>
              <a:rPr lang="en-US"/>
              <a:t>Click to add sub-bullet </a:t>
            </a:r>
          </a:p>
          <a:p>
            <a:pPr lvl="3"/>
            <a:r>
              <a:rPr lang="en-US"/>
              <a:t>Click to add final sub-bullet </a:t>
            </a:r>
          </a:p>
        </p:txBody>
      </p:sp>
    </p:spTree>
    <p:extLst>
      <p:ext uri="{BB962C8B-B14F-4D97-AF65-F5344CB8AC3E}">
        <p14:creationId xmlns:p14="http://schemas.microsoft.com/office/powerpoint/2010/main" val="33468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, Subhead ">
  <p:cSld name="1_Title, Subhead 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8"/>
          <p:cNvSpPr txBox="1">
            <a:spLocks noGrp="1"/>
          </p:cNvSpPr>
          <p:nvPr>
            <p:ph type="body" idx="1"/>
          </p:nvPr>
        </p:nvSpPr>
        <p:spPr>
          <a:xfrm>
            <a:off x="1219215" y="13145026"/>
            <a:ext cx="16312446" cy="29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914126" lvl="0" indent="-45706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64" b="0">
                <a:solidFill>
                  <a:schemeClr val="lt2"/>
                </a:solidFill>
              </a:defRPr>
            </a:lvl1pPr>
            <a:lvl2pPr marL="1828252" lvl="1" indent="-68559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•"/>
              <a:defRPr/>
            </a:lvl2pPr>
            <a:lvl3pPr marL="2742378" lvl="2" indent="-68559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–"/>
              <a:defRPr/>
            </a:lvl3pPr>
            <a:lvl4pPr marL="3656502" lvl="3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4pPr>
            <a:lvl5pPr marL="4570628" lvl="4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5pPr>
            <a:lvl6pPr marL="5484754" lvl="5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6pPr>
            <a:lvl7pPr marL="6398880" lvl="6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7pPr>
            <a:lvl8pPr marL="7313006" lvl="7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8pPr>
            <a:lvl9pPr marL="8227132" lvl="8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8"/>
          <p:cNvSpPr txBox="1">
            <a:spLocks noGrp="1"/>
          </p:cNvSpPr>
          <p:nvPr>
            <p:ph type="body" idx="2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914126" lvl="0" indent="-45706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0">
                <a:solidFill>
                  <a:schemeClr val="accent3"/>
                </a:solidFill>
              </a:defRPr>
            </a:lvl1pPr>
            <a:lvl2pPr marL="1828252" lvl="1" indent="-68559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•"/>
              <a:defRPr/>
            </a:lvl2pPr>
            <a:lvl3pPr marL="2742378" lvl="2" indent="-68559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–"/>
              <a:defRPr/>
            </a:lvl3pPr>
            <a:lvl4pPr marL="3656502" lvl="3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4pPr>
            <a:lvl5pPr marL="4570628" lvl="4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5pPr>
            <a:lvl6pPr marL="5484754" lvl="5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6pPr>
            <a:lvl7pPr marL="6398880" lvl="6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7pPr>
            <a:lvl8pPr marL="7313006" lvl="7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8pPr>
            <a:lvl9pPr marL="8227132" lvl="8" indent="-66020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8"/>
          <p:cNvSpPr txBox="1">
            <a:spLocks noGrp="1"/>
          </p:cNvSpPr>
          <p:nvPr>
            <p:ph type="title"/>
          </p:nvPr>
        </p:nvSpPr>
        <p:spPr>
          <a:xfrm>
            <a:off x="1219203" y="1086678"/>
            <a:ext cx="21726650" cy="87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0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 txBox="1">
            <a:spLocks noGrp="1"/>
          </p:cNvSpPr>
          <p:nvPr>
            <p:ph type="body" idx="1"/>
          </p:nvPr>
        </p:nvSpPr>
        <p:spPr>
          <a:xfrm>
            <a:off x="1240368" y="3937589"/>
            <a:ext cx="21945601" cy="85984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198"/>
              </a:spcBef>
              <a:buClr>
                <a:schemeClr val="accent1"/>
              </a:buClr>
              <a:buFont typeface="Arial"/>
              <a:buNone/>
              <a:defRPr sz="6392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2410" marR="0" lvl="1" indent="-80334" algn="l" rtl="0">
              <a:spcBef>
                <a:spcPts val="1598"/>
              </a:spcBef>
              <a:buClr>
                <a:schemeClr val="dk1"/>
              </a:buClr>
              <a:buSzPct val="100000"/>
              <a:buFont typeface="Noto Sans Symbols"/>
              <a:buChar char="▪"/>
              <a:defRPr sz="5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730624" marR="0" lvl="2" indent="-54120" algn="l" rtl="0">
              <a:spcBef>
                <a:spcPts val="1598"/>
              </a:spcBef>
              <a:buClr>
                <a:schemeClr val="dk2"/>
              </a:buClr>
              <a:buSzPct val="100000"/>
              <a:buFont typeface="Merriweather Sans"/>
              <a:buChar char="–"/>
              <a:defRPr sz="5326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95938" marR="0" lvl="3" indent="-81180" algn="l" rtl="0">
              <a:spcBef>
                <a:spcPts val="1598"/>
              </a:spcBef>
              <a:buClr>
                <a:schemeClr val="dk2"/>
              </a:buClr>
              <a:buSzPct val="100000"/>
              <a:buFont typeface="Arial"/>
              <a:buChar char="•"/>
              <a:defRPr sz="4794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461248" marR="0" lvl="4" indent="-192804" algn="l" rtl="0">
              <a:spcBef>
                <a:spcPts val="1598"/>
              </a:spcBef>
              <a:buClr>
                <a:schemeClr val="dk2"/>
              </a:buClr>
              <a:buSzPct val="100000"/>
              <a:buFont typeface="Merriweather Sans"/>
              <a:buChar char="-"/>
              <a:defRPr sz="293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697388" marR="0" lvl="5" indent="-270600" algn="l" rtl="0">
              <a:spcBef>
                <a:spcPts val="1066"/>
              </a:spcBef>
              <a:buClr>
                <a:schemeClr val="dk1"/>
              </a:buClr>
              <a:buSzPct val="100000"/>
              <a:buFont typeface="Arial"/>
              <a:buChar char="•"/>
              <a:defRPr sz="532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7915094" marR="0" lvl="6" indent="-270600" algn="l" rtl="0">
              <a:spcBef>
                <a:spcPts val="1066"/>
              </a:spcBef>
              <a:buClr>
                <a:schemeClr val="dk1"/>
              </a:buClr>
              <a:buSzPct val="100000"/>
              <a:buFont typeface="Arial"/>
              <a:buChar char="•"/>
              <a:defRPr sz="532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9132802" marR="0" lvl="7" indent="-270600" algn="l" rtl="0">
              <a:spcBef>
                <a:spcPts val="1066"/>
              </a:spcBef>
              <a:buClr>
                <a:schemeClr val="dk1"/>
              </a:buClr>
              <a:buSzPct val="100000"/>
              <a:buFont typeface="Arial"/>
              <a:buChar char="•"/>
              <a:defRPr sz="532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0350508" marR="0" lvl="8" indent="-270600" algn="l" rtl="0">
              <a:spcBef>
                <a:spcPts val="1066"/>
              </a:spcBef>
              <a:buClr>
                <a:schemeClr val="dk1"/>
              </a:buClr>
              <a:buSzPct val="100000"/>
              <a:buFont typeface="Arial"/>
              <a:buChar char="•"/>
              <a:defRPr sz="532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1" name="Shape 871"/>
          <p:cNvSpPr txBox="1">
            <a:spLocks noGrp="1"/>
          </p:cNvSpPr>
          <p:nvPr>
            <p:ph type="title"/>
          </p:nvPr>
        </p:nvSpPr>
        <p:spPr>
          <a:xfrm>
            <a:off x="1219201" y="762003"/>
            <a:ext cx="21742400" cy="7616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4794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4794"/>
            </a:lvl2pPr>
            <a:lvl3pPr lvl="2" indent="0" rtl="0">
              <a:spcBef>
                <a:spcPts val="0"/>
              </a:spcBef>
              <a:buNone/>
              <a:defRPr sz="4794"/>
            </a:lvl3pPr>
            <a:lvl4pPr lvl="3" indent="0" rtl="0">
              <a:spcBef>
                <a:spcPts val="0"/>
              </a:spcBef>
              <a:buNone/>
              <a:defRPr sz="4794"/>
            </a:lvl4pPr>
            <a:lvl5pPr lvl="4" indent="0" rtl="0">
              <a:spcBef>
                <a:spcPts val="0"/>
              </a:spcBef>
              <a:buNone/>
              <a:defRPr sz="4794"/>
            </a:lvl5pPr>
            <a:lvl6pPr lvl="5" indent="0" rtl="0">
              <a:spcBef>
                <a:spcPts val="0"/>
              </a:spcBef>
              <a:buNone/>
              <a:defRPr sz="4794"/>
            </a:lvl6pPr>
            <a:lvl7pPr lvl="6" indent="0" rtl="0">
              <a:spcBef>
                <a:spcPts val="0"/>
              </a:spcBef>
              <a:buNone/>
              <a:defRPr sz="4794"/>
            </a:lvl7pPr>
            <a:lvl8pPr lvl="7" indent="0" rtl="0">
              <a:spcBef>
                <a:spcPts val="0"/>
              </a:spcBef>
              <a:buNone/>
              <a:defRPr sz="4794"/>
            </a:lvl8pPr>
            <a:lvl9pPr lvl="8" indent="0" rtl="0">
              <a:spcBef>
                <a:spcPts val="0"/>
              </a:spcBef>
              <a:buNone/>
              <a:defRPr sz="4794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759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9780297" y="1585467"/>
            <a:ext cx="4823408" cy="4824038"/>
          </a:xfrm>
          <a:prstGeom prst="ellipse">
            <a:avLst/>
          </a:prstGeom>
        </p:spPr>
        <p:txBody>
          <a:bodyPr/>
          <a:lstStyle>
            <a:lvl1pPr algn="ctr">
              <a:defRPr sz="2000" baseline="0"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758472" y="6809613"/>
            <a:ext cx="14867062" cy="119042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7998" b="0" i="0">
                <a:latin typeface="+mj-lt"/>
              </a:defRPr>
            </a:lvl1pPr>
          </a:lstStyle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57601" y="8638230"/>
            <a:ext cx="17068801" cy="27905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i="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4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he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A5766A29-D61B-D14D-ACC0-E0DF3E6CD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4296" y="1754986"/>
            <a:ext cx="21030325" cy="84139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596" b="0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B2998507-7068-2046-96F4-AB1487FB2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619" y="599620"/>
            <a:ext cx="21030327" cy="970996"/>
          </a:xfrm>
          <a:prstGeom prst="rect">
            <a:avLst/>
          </a:prstGeom>
        </p:spPr>
        <p:txBody>
          <a:bodyPr/>
          <a:lstStyle>
            <a:lvl1pPr algn="ctr">
              <a:defRPr sz="6396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345777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5409">
            <a:off x="-2497290" y="464438"/>
            <a:ext cx="22317112" cy="6472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2934" y="382206"/>
            <a:ext cx="4247628" cy="14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95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3" y="7489932"/>
            <a:ext cx="13031186" cy="70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spcBef>
                <a:spcPts val="0"/>
              </a:spcBef>
              <a:defRPr lang="en-US" sz="4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4" y="6103833"/>
            <a:ext cx="13031188" cy="1386098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algn="l">
              <a:defRPr b="1"/>
            </a:lvl1pPr>
          </a:lstStyle>
          <a:p>
            <a:pPr lvl="0"/>
            <a:r>
              <a:rPr lang="en-US" dirty="0"/>
              <a:t>Click to Add Agenda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DEAD3-6142-E646-93DB-ADB88C19C062}"/>
              </a:ext>
            </a:extLst>
          </p:cNvPr>
          <p:cNvCxnSpPr>
            <a:cxnSpLocks/>
          </p:cNvCxnSpPr>
          <p:nvPr userDrawn="1"/>
        </p:nvCxnSpPr>
        <p:spPr>
          <a:xfrm flipV="1">
            <a:off x="15213694" y="3"/>
            <a:ext cx="0" cy="13715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83AA21F-D0BC-E14C-8C7A-F8E1FAB18381}"/>
              </a:ext>
            </a:extLst>
          </p:cNvPr>
          <p:cNvSpPr/>
          <p:nvPr userDrawn="1"/>
        </p:nvSpPr>
        <p:spPr>
          <a:xfrm>
            <a:off x="15044513" y="5701809"/>
            <a:ext cx="338362" cy="338362"/>
          </a:xfrm>
          <a:prstGeom prst="ellipse">
            <a:avLst/>
          </a:prstGeom>
          <a:solidFill>
            <a:srgbClr val="6EB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04777B-AA82-8644-8B89-DDFB49F4A703}"/>
              </a:ext>
            </a:extLst>
          </p:cNvPr>
          <p:cNvSpPr/>
          <p:nvPr userDrawn="1"/>
        </p:nvSpPr>
        <p:spPr>
          <a:xfrm>
            <a:off x="15044513" y="7220521"/>
            <a:ext cx="338362" cy="338362"/>
          </a:xfrm>
          <a:prstGeom prst="ellipse">
            <a:avLst/>
          </a:prstGeom>
          <a:solidFill>
            <a:srgbClr val="6EB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F1E4EC-075C-4A49-B490-4D4454B0C82D}"/>
              </a:ext>
            </a:extLst>
          </p:cNvPr>
          <p:cNvSpPr/>
          <p:nvPr userDrawn="1"/>
        </p:nvSpPr>
        <p:spPr>
          <a:xfrm>
            <a:off x="15044513" y="8692659"/>
            <a:ext cx="338362" cy="338362"/>
          </a:xfrm>
          <a:prstGeom prst="ellipse">
            <a:avLst/>
          </a:prstGeom>
          <a:solidFill>
            <a:srgbClr val="6EB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8B1C6-0245-6A43-854E-C22E38296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933157" y="5299960"/>
            <a:ext cx="6784598" cy="114205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6ACBA4-3065-CA45-A8E4-471FE8BD2E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33157" y="6795384"/>
            <a:ext cx="6784598" cy="114205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33807A0-859D-A441-A369-8E96EF1A3E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933155" y="8290810"/>
            <a:ext cx="6784598" cy="1142056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</a:p>
        </p:txBody>
      </p:sp>
    </p:spTree>
    <p:extLst>
      <p:ext uri="{BB962C8B-B14F-4D97-AF65-F5344CB8AC3E}">
        <p14:creationId xmlns:p14="http://schemas.microsoft.com/office/powerpoint/2010/main" val="348289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hoto 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3504E75-EBD0-3A4A-B751-8BC843BFE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282" y="1163785"/>
            <a:ext cx="9975272" cy="686393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b="1"/>
            </a:lvl1pPr>
          </a:lstStyle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07D54C4-2097-E74C-8B31-EDB627F252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6280" y="8351451"/>
            <a:ext cx="9975272" cy="42007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spcBef>
                <a:spcPts val="0"/>
              </a:spcBef>
              <a:defRPr lang="en-US" sz="4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04A968F-6AE3-CA48-9F26-361CE66BD1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421592" y="1165227"/>
            <a:ext cx="10781308" cy="11385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5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spcBef>
                <a:spcPts val="0"/>
              </a:spcBef>
              <a:defRPr lang="en-US" sz="4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3" y="742683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E43EEE-C4A7-7240-A6E1-4511D46581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09730" y="3478282"/>
            <a:ext cx="21836120" cy="9064624"/>
          </a:xfrm>
          <a:prstGeom prst="rect">
            <a:avLst/>
          </a:prstGeom>
        </p:spPr>
        <p:txBody>
          <a:bodyPr lIns="182880" tIns="182880"/>
          <a:lstStyle>
            <a:lvl1pPr marL="571500" indent="-571500">
              <a:buClr>
                <a:schemeClr val="bg1"/>
              </a:buClr>
              <a:buFont typeface="Arial" panose="020B0604020202020204" pitchFamily="34" charset="0"/>
              <a:buChar char="•"/>
              <a:defRPr/>
            </a:lvl1pPr>
            <a:lvl2pPr marL="1658510" indent="-571500" algn="l">
              <a:buClr>
                <a:schemeClr val="bg1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5518" indent="-571500" algn="l">
              <a:buClr>
                <a:schemeClr val="bg1"/>
              </a:buClr>
              <a:buFont typeface="Wingdings" pitchFamily="2" charset="2"/>
              <a:buChar char="§"/>
              <a:defRPr>
                <a:latin typeface="+mn-lt"/>
              </a:defRPr>
            </a:lvl3pPr>
            <a:lvl4pPr marL="3832534" indent="-571500" algn="l">
              <a:buClr>
                <a:schemeClr val="bg1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554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2" y="2128782"/>
            <a:ext cx="9789992" cy="70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spcBef>
                <a:spcPts val="0"/>
              </a:spcBef>
              <a:defRPr lang="en-US" sz="4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4" y="742683"/>
            <a:ext cx="9789992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E43EEE-C4A7-7240-A6E1-4511D46581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09730" y="3478282"/>
            <a:ext cx="9839320" cy="9064624"/>
          </a:xfrm>
          <a:prstGeom prst="rect">
            <a:avLst/>
          </a:prstGeom>
        </p:spPr>
        <p:txBody>
          <a:bodyPr lIns="182880" tIns="182880"/>
          <a:lstStyle>
            <a:lvl1pPr marL="571500" indent="-571500">
              <a:buClr>
                <a:schemeClr val="bg1"/>
              </a:buClr>
              <a:buFont typeface="Arial" panose="020B0604020202020204" pitchFamily="34" charset="0"/>
              <a:buChar char="•"/>
              <a:defRPr/>
            </a:lvl1pPr>
            <a:lvl2pPr marL="1658510" indent="-571500" algn="l">
              <a:buClr>
                <a:schemeClr val="bg1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5518" indent="-571500" algn="l">
              <a:buClr>
                <a:schemeClr val="bg1"/>
              </a:buClr>
              <a:buFont typeface="Wingdings" pitchFamily="2" charset="2"/>
              <a:buChar char="§"/>
              <a:defRPr>
                <a:latin typeface="+mn-lt"/>
              </a:defRPr>
            </a:lvl3pPr>
            <a:lvl4pPr marL="3832534" indent="-571500" algn="l">
              <a:buClr>
                <a:schemeClr val="bg1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E9B51484-8DF2-F04F-9C8F-9B61261E06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421592" y="1165227"/>
            <a:ext cx="10781308" cy="11385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Bullets &amp; Eco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96DB894D-73E2-FA4C-B1F8-F6A11955BE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4264" y="546264"/>
            <a:ext cx="13169736" cy="13169736"/>
          </a:xfrm>
          <a:prstGeom prst="rect">
            <a:avLst/>
          </a:prstGeom>
        </p:spPr>
      </p:pic>
      <p:sp>
        <p:nvSpPr>
          <p:cNvPr id="12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219202" y="2128782"/>
            <a:ext cx="9789992" cy="70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spcBef>
                <a:spcPts val="0"/>
              </a:spcBef>
              <a:defRPr lang="en-US" sz="4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19204" y="742683"/>
            <a:ext cx="9789992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l"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E43EEE-C4A7-7240-A6E1-4511D465819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09730" y="3478282"/>
            <a:ext cx="9839320" cy="9064624"/>
          </a:xfrm>
          <a:prstGeom prst="rect">
            <a:avLst/>
          </a:prstGeom>
        </p:spPr>
        <p:txBody>
          <a:bodyPr lIns="182880" tIns="182880"/>
          <a:lstStyle>
            <a:lvl1pPr marL="571500" indent="-571500">
              <a:buClr>
                <a:schemeClr val="bg1"/>
              </a:buClr>
              <a:buFont typeface="Arial" panose="020B0604020202020204" pitchFamily="34" charset="0"/>
              <a:buChar char="•"/>
              <a:defRPr/>
            </a:lvl1pPr>
            <a:lvl2pPr marL="1658510" indent="-571500" algn="l">
              <a:buClr>
                <a:schemeClr val="bg1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2745518" indent="-571500" algn="l">
              <a:buClr>
                <a:schemeClr val="bg1"/>
              </a:buClr>
              <a:buFont typeface="Wingdings" pitchFamily="2" charset="2"/>
              <a:buChar char="§"/>
              <a:defRPr>
                <a:latin typeface="+mn-lt"/>
              </a:defRPr>
            </a:lvl3pPr>
            <a:lvl4pPr marL="3832534" indent="-571500" algn="l">
              <a:buClr>
                <a:schemeClr val="bg1"/>
              </a:buClr>
              <a:buFont typeface="Wingdings" pitchFamily="2" charset="2"/>
              <a:buChar char="ü"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352A7-DC00-E54E-BA99-398E099C1AB6}"/>
              </a:ext>
            </a:extLst>
          </p:cNvPr>
          <p:cNvSpPr/>
          <p:nvPr userDrawn="1"/>
        </p:nvSpPr>
        <p:spPr>
          <a:xfrm>
            <a:off x="10212780" y="3206339"/>
            <a:ext cx="2375064" cy="1021277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860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or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0E43EEE-C4A7-7240-A6E1-4511D4658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52550" y="3478281"/>
            <a:ext cx="9096500" cy="5113702"/>
          </a:xfrm>
          <a:prstGeom prst="rect">
            <a:avLst/>
          </a:prstGeom>
        </p:spPr>
        <p:txBody>
          <a:bodyPr lIns="182880" tIns="182880"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087010" indent="0" algn="l">
              <a:buClr>
                <a:schemeClr val="bg1"/>
              </a:buClr>
              <a:buFont typeface="Arial" panose="020B0604020202020204" pitchFamily="34" charset="0"/>
              <a:buNone/>
              <a:defRPr>
                <a:latin typeface="+mn-lt"/>
              </a:defRPr>
            </a:lvl2pPr>
            <a:lvl3pPr marL="2174018" indent="0" algn="l">
              <a:buClr>
                <a:schemeClr val="bg1"/>
              </a:buClr>
              <a:buFont typeface="Wingdings" pitchFamily="2" charset="2"/>
              <a:buNone/>
              <a:defRPr>
                <a:latin typeface="+mn-lt"/>
              </a:defRPr>
            </a:lvl3pPr>
            <a:lvl4pPr marL="3261034" indent="0" algn="l">
              <a:buClr>
                <a:schemeClr val="bg1"/>
              </a:buClr>
              <a:buFont typeface="Wingdings" pitchFamily="2" charset="2"/>
              <a:buNone/>
              <a:defRPr>
                <a:solidFill>
                  <a:schemeClr val="bg2"/>
                </a:solidFill>
                <a:latin typeface="+mn-lt"/>
              </a:defRPr>
            </a:lvl4pPr>
            <a:lvl5pPr algn="l"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body copy. Callouts are in green.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E9B51484-8DF2-F04F-9C8F-9B61261E06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421591" y="1"/>
            <a:ext cx="11929498" cy="137159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light, dark&#10;&#10;Description automatically generated">
            <a:extLst>
              <a:ext uri="{FF2B5EF4-FFF2-40B4-BE49-F238E27FC236}">
                <a16:creationId xmlns:a16="http://schemas.microsoft.com/office/drawing/2014/main" id="{C1A6E606-9EFF-0245-B766-158F52F28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45122"/>
          <a:stretch/>
        </p:blipFill>
        <p:spPr>
          <a:xfrm rot="16200000">
            <a:off x="2509481" y="-1558554"/>
            <a:ext cx="1918650" cy="50357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DEC73E-C656-7B44-A619-B69C011354A2}"/>
              </a:ext>
            </a:extLst>
          </p:cNvPr>
          <p:cNvCxnSpPr>
            <a:cxnSpLocks/>
          </p:cNvCxnSpPr>
          <p:nvPr userDrawn="1"/>
        </p:nvCxnSpPr>
        <p:spPr>
          <a:xfrm>
            <a:off x="32910" y="9283146"/>
            <a:ext cx="917072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58B3C68-C7CB-7C41-B766-350710EF2F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52550" y="9811000"/>
            <a:ext cx="7351084" cy="1142056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</a:t>
            </a:r>
            <a:r>
              <a:rPr lang="en-US" dirty="0" err="1"/>
              <a:t>cta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h Presen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FBEA83-D9A3-3C43-95BE-CF8EF01CB386}"/>
              </a:ext>
            </a:extLst>
          </p:cNvPr>
          <p:cNvSpPr/>
          <p:nvPr userDrawn="1"/>
        </p:nvSpPr>
        <p:spPr>
          <a:xfrm>
            <a:off x="2583954" y="5835769"/>
            <a:ext cx="14626808" cy="2044462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83954" y="5835769"/>
            <a:ext cx="14626808" cy="2044462"/>
          </a:xfrm>
          <a:prstGeom prst="rect">
            <a:avLst/>
          </a:prstGeom>
          <a:noFill/>
          <a:ln w="22225">
            <a:noFill/>
          </a:ln>
        </p:spPr>
        <p:txBody>
          <a:bodyPr lIns="274320" tIns="91440" bIns="182880" anchor="ctr" anchorCtr="0">
            <a:noAutofit/>
          </a:bodyPr>
          <a:lstStyle>
            <a:lvl1pPr algn="l">
              <a:lnSpc>
                <a:spcPct val="100000"/>
              </a:lnSpc>
              <a:spcBef>
                <a:spcPts val="400"/>
              </a:spcBef>
              <a:defRPr sz="6400" b="1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806423-16CD-A949-9173-AE4FA50FD0DC}"/>
              </a:ext>
            </a:extLst>
          </p:cNvPr>
          <p:cNvSpPr/>
          <p:nvPr userDrawn="1"/>
        </p:nvSpPr>
        <p:spPr>
          <a:xfrm>
            <a:off x="2364249" y="6641418"/>
            <a:ext cx="439410" cy="433164"/>
          </a:xfrm>
          <a:prstGeom prst="ellipse">
            <a:avLst/>
          </a:prstGeom>
          <a:solidFill>
            <a:srgbClr val="6EB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dirty="0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1FBA909-3168-DF47-9A97-CFC403954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61895" y="11760994"/>
            <a:ext cx="4510114" cy="150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With Presen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ight, dark&#10;&#10;Description automatically generated">
            <a:extLst>
              <a:ext uri="{FF2B5EF4-FFF2-40B4-BE49-F238E27FC236}">
                <a16:creationId xmlns:a16="http://schemas.microsoft.com/office/drawing/2014/main" id="{601705EE-3AC9-BA4C-87A5-636E68E05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19978" t="2" b="74"/>
          <a:stretch/>
        </p:blipFill>
        <p:spPr>
          <a:xfrm rot="10800000">
            <a:off x="3574844" y="2154979"/>
            <a:ext cx="3802396" cy="6839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F4FF90-20B5-464B-A13A-4A8881486DBD}"/>
              </a:ext>
            </a:extLst>
          </p:cNvPr>
          <p:cNvSpPr/>
          <p:nvPr userDrawn="1"/>
        </p:nvSpPr>
        <p:spPr>
          <a:xfrm>
            <a:off x="6437723" y="4280707"/>
            <a:ext cx="12247842" cy="5168346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738742-7B61-D84F-AEF2-78701E62EBF8}"/>
              </a:ext>
            </a:extLst>
          </p:cNvPr>
          <p:cNvSpPr/>
          <p:nvPr userDrawn="1"/>
        </p:nvSpPr>
        <p:spPr>
          <a:xfrm>
            <a:off x="6937831" y="8479808"/>
            <a:ext cx="439410" cy="433164"/>
          </a:xfrm>
          <a:prstGeom prst="ellipse">
            <a:avLst/>
          </a:prstGeom>
          <a:solidFill>
            <a:srgbClr val="6EB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32FE2B-F476-A143-9A3A-F29E0CF3B4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85813" y="6769097"/>
            <a:ext cx="10022066" cy="2143874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body copy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B5346-59BF-4648-AA8F-DBE845B7E1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8346" y="4916383"/>
            <a:ext cx="13259532" cy="1458826"/>
          </a:xfrm>
          <a:prstGeom prst="rect">
            <a:avLst/>
          </a:prstGeom>
          <a:solidFill>
            <a:schemeClr val="bg2"/>
          </a:solidFill>
        </p:spPr>
        <p:txBody>
          <a:bodyPr lIns="182880" rIns="274320" anchor="ctr" anchorCtr="0"/>
          <a:lstStyle>
            <a:lvl1pPr algn="ctr">
              <a:defRPr sz="8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Additional Callout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F34B1E1-4648-234D-8D4B-A357D6C685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61895" y="11760994"/>
            <a:ext cx="4510114" cy="150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15599918" cy="13716000"/>
          </a:xfrm>
          <a:prstGeom prst="rect">
            <a:avLst/>
          </a:prstGeom>
        </p:spPr>
        <p:txBody>
          <a:bodyPr anchor="ctr"/>
          <a:lstStyle>
            <a:lvl1pPr algn="ctr">
              <a:defRPr baseline="0"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E20A4C-035A-9A47-8049-D59FEA5B12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89455" y="4637581"/>
            <a:ext cx="7464426" cy="444084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79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232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/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8A2E66B-C2C4-0F4D-902D-A81D1A0A789D}"/>
              </a:ext>
            </a:extLst>
          </p:cNvPr>
          <p:cNvSpPr/>
          <p:nvPr userDrawn="1"/>
        </p:nvSpPr>
        <p:spPr>
          <a:xfrm>
            <a:off x="2583952" y="1720297"/>
            <a:ext cx="19290396" cy="9703766"/>
          </a:xfrm>
          <a:prstGeom prst="rect">
            <a:avLst/>
          </a:prstGeom>
          <a:solidFill>
            <a:schemeClr val="tx1">
              <a:alpha val="46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66D62A7-A0A8-CD46-B6FE-6DF115FF01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83952" y="1720297"/>
            <a:ext cx="19290396" cy="9703766"/>
          </a:xfrm>
          <a:prstGeom prst="rect">
            <a:avLst/>
          </a:prstGeom>
          <a:noFill/>
          <a:ln w="15875">
            <a:noFill/>
          </a:ln>
        </p:spPr>
        <p:txBody>
          <a:bodyPr lIns="457200" rIns="457200" anchor="ctr" anchorCtr="0"/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Quote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6A6F674-7E22-854B-BEE4-8776616A2B6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22776" y="9872281"/>
            <a:ext cx="10931504" cy="641350"/>
          </a:xfrm>
          <a:prstGeom prst="rect">
            <a:avLst/>
          </a:prstGeom>
        </p:spPr>
        <p:txBody>
          <a:bodyPr/>
          <a:lstStyle>
            <a:lvl1pPr algn="r">
              <a:defRPr sz="2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ATTRIBUTION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DB9123-BEAA-3547-9504-A3F97F1BA2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43910" y="2291938"/>
            <a:ext cx="1296180" cy="112815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ACE9000-0247-6143-B2B8-8F1BFA1367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161895" y="11760994"/>
            <a:ext cx="4510114" cy="150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EE3783-1183-5B40-BD68-1BD244418D75}"/>
              </a:ext>
            </a:extLst>
          </p:cNvPr>
          <p:cNvSpPr/>
          <p:nvPr userDrawn="1"/>
        </p:nvSpPr>
        <p:spPr>
          <a:xfrm>
            <a:off x="5106836" y="1694502"/>
            <a:ext cx="9653320" cy="9647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F0C938-4AD5-8B45-86FF-67C8FEF6A7E9}"/>
              </a:ext>
            </a:extLst>
          </p:cNvPr>
          <p:cNvSpPr/>
          <p:nvPr userDrawn="1"/>
        </p:nvSpPr>
        <p:spPr>
          <a:xfrm>
            <a:off x="15039213" y="11525498"/>
            <a:ext cx="439410" cy="433164"/>
          </a:xfrm>
          <a:prstGeom prst="ellipse">
            <a:avLst/>
          </a:prstGeom>
          <a:solidFill>
            <a:srgbClr val="6EB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5" name="Picture 14" descr="A picture containing light, dark&#10;&#10;Description automatically generated">
            <a:extLst>
              <a:ext uri="{FF2B5EF4-FFF2-40B4-BE49-F238E27FC236}">
                <a16:creationId xmlns:a16="http://schemas.microsoft.com/office/drawing/2014/main" id="{94A65367-A75D-C344-9043-404E7B6CA7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60157" y="1346468"/>
            <a:ext cx="4675362" cy="6734196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1FFE9D3-172E-D745-900C-A07A7B740B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9726" y="9002434"/>
            <a:ext cx="11792004" cy="1388276"/>
          </a:xfrm>
          <a:prstGeom prst="rect">
            <a:avLst/>
          </a:prstGeom>
          <a:solidFill>
            <a:schemeClr val="bg2"/>
          </a:solidFill>
        </p:spPr>
        <p:txBody>
          <a:bodyPr lIns="182880" rIns="274320" anchor="ctr" anchorCtr="0"/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Fact Info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F5EA8-604D-DF49-88A0-8A3BF9071C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9728" y="2904718"/>
            <a:ext cx="8348160" cy="5368924"/>
          </a:xfrm>
          <a:prstGeom prst="rect">
            <a:avLst/>
          </a:prstGeom>
        </p:spPr>
        <p:txBody>
          <a:bodyPr tIns="0" bIns="0"/>
          <a:lstStyle>
            <a:lvl1pPr>
              <a:defRPr sz="2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100%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314B8DA-5C59-6541-AAB4-C4096AA5C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61895" y="11760994"/>
            <a:ext cx="4510114" cy="150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Highligh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2365EE-18F0-BE4E-B06E-27E97825302B}"/>
              </a:ext>
            </a:extLst>
          </p:cNvPr>
          <p:cNvCxnSpPr>
            <a:cxnSpLocks/>
          </p:cNvCxnSpPr>
          <p:nvPr userDrawn="1"/>
        </p:nvCxnSpPr>
        <p:spPr>
          <a:xfrm>
            <a:off x="32911" y="5779682"/>
            <a:ext cx="2435109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57E31A-A222-EE4D-9B56-456CC74FCD6E}"/>
              </a:ext>
            </a:extLst>
          </p:cNvPr>
          <p:cNvCxnSpPr>
            <a:cxnSpLocks/>
          </p:cNvCxnSpPr>
          <p:nvPr userDrawn="1"/>
        </p:nvCxnSpPr>
        <p:spPr>
          <a:xfrm>
            <a:off x="32911" y="9928604"/>
            <a:ext cx="2435109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E4978D97-B7EA-6745-A4D8-D4C9DD5355E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80015" y="4422681"/>
            <a:ext cx="1678694" cy="167869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Icon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83CA17DC-D31D-2543-BC79-2C59CDD451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543011" y="4420273"/>
            <a:ext cx="1678694" cy="167869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Icon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269D1268-B200-8646-83F0-A92C9BB81D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090351" y="4413259"/>
            <a:ext cx="1678694" cy="167869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Icon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D57DB9D9-3E40-B849-A928-4092FF04F4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627051" y="4413257"/>
            <a:ext cx="1678694" cy="167869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Icon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B24F9B6D-B025-1743-B3B0-2DAB407C26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59865" y="8441011"/>
            <a:ext cx="1678694" cy="167869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Icon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F99E2BD0-EA87-E840-A2B7-A045E0C939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319851" y="8441009"/>
            <a:ext cx="1678694" cy="167869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Icon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C7DDB4B5-4BA8-604C-994B-BCE03F566E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91113" y="8461173"/>
            <a:ext cx="1678694" cy="167869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Icon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908879B2-179E-004B-B202-33A0FEEF44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lang="en-US" sz="4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44" name="Title Placeholder 1">
            <a:extLst>
              <a:ext uri="{FF2B5EF4-FFF2-40B4-BE49-F238E27FC236}">
                <a16:creationId xmlns:a16="http://schemas.microsoft.com/office/drawing/2014/main" id="{E023D1E8-7887-F14A-9FF0-CCA86725E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3" y="742683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4276A-DEB7-704E-95F5-C7A52705B8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3685" y="6339233"/>
            <a:ext cx="3559174" cy="64135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9019760-0907-904C-AAE9-9AA208A809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18061" y="6311655"/>
            <a:ext cx="3559174" cy="64135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0B2BCA5-8DD0-A44D-A1FF-4B29C205A4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150109" y="6304641"/>
            <a:ext cx="3559174" cy="64135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E285F8C-7CBE-2542-B604-3C62ACFCCF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686809" y="6300531"/>
            <a:ext cx="3559174" cy="64135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5FFA949-D0D5-3449-A7D6-92CB9BC8AE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919623" y="10375209"/>
            <a:ext cx="3559174" cy="64135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FFE6E9B-41C6-3F46-8293-A97422F690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412413" y="10371045"/>
            <a:ext cx="3559174" cy="64135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E19F597-9745-EE45-A803-E6854BB1E6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0871" y="10368963"/>
            <a:ext cx="3559174" cy="641350"/>
          </a:xfrm>
          <a:prstGeom prst="rect">
            <a:avLst/>
          </a:prstGeom>
        </p:spPr>
        <p:txBody>
          <a:bodyPr/>
          <a:lstStyle>
            <a:lvl1pPr algn="ctr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36425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Highligh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908879B2-179E-004B-B202-33A0FEEF44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9202" y="2128782"/>
            <a:ext cx="21726648" cy="7043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ctr">
              <a:spcBef>
                <a:spcPts val="0"/>
              </a:spcBef>
              <a:defRPr lang="en-US" sz="4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Subhead</a:t>
            </a:r>
          </a:p>
        </p:txBody>
      </p:sp>
      <p:sp>
        <p:nvSpPr>
          <p:cNvPr id="44" name="Title Placeholder 1">
            <a:extLst>
              <a:ext uri="{FF2B5EF4-FFF2-40B4-BE49-F238E27FC236}">
                <a16:creationId xmlns:a16="http://schemas.microsoft.com/office/drawing/2014/main" id="{E023D1E8-7887-F14A-9FF0-CCA86725E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3" y="742683"/>
            <a:ext cx="21726650" cy="13860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algn="ctr"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2BC043B-89A6-A84D-9037-4C3CD377D1F3}"/>
              </a:ext>
            </a:extLst>
          </p:cNvPr>
          <p:cNvCxnSpPr/>
          <p:nvPr userDrawn="1"/>
        </p:nvCxnSpPr>
        <p:spPr>
          <a:xfrm>
            <a:off x="0" y="5308356"/>
            <a:ext cx="24384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4460D126-432E-0B45-B993-6DDCCE594D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8275" y="3383021"/>
            <a:ext cx="3559174" cy="1542766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Timeline 1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6360710D-F028-6F4A-AB20-81C9C331D1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35539" y="6303007"/>
            <a:ext cx="2604642" cy="4832926"/>
          </a:xfrm>
          <a:prstGeom prst="rect">
            <a:avLst/>
          </a:prstGeo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D2453382-0A1A-0649-982B-077FEC96AD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08381" y="3383019"/>
            <a:ext cx="3559174" cy="1542766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Timeline 2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3F52F6A5-E78F-8649-A598-02536C8488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77737" y="3382491"/>
            <a:ext cx="3559174" cy="1542766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Timeline 3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21117504-32FF-4545-A736-1E0551D0A4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47093" y="3382489"/>
            <a:ext cx="3559174" cy="1542766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Timeline 4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D865A40A-678D-A74D-BC2D-54AC371622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197199" y="3382487"/>
            <a:ext cx="3559174" cy="1542766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Timeline 5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A23FC3AE-9250-D545-9C10-D7B43098325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085805" y="3355033"/>
            <a:ext cx="3559174" cy="1542766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Timeline 6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665D9082-434D-414F-B5A1-081A649AE8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85645" y="6303005"/>
            <a:ext cx="2604642" cy="4832926"/>
          </a:xfrm>
          <a:prstGeom prst="rect">
            <a:avLst/>
          </a:prstGeo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DDB7C667-1B46-9A46-BE00-A51AF97331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55001" y="6303003"/>
            <a:ext cx="2604642" cy="4832926"/>
          </a:xfrm>
          <a:prstGeom prst="rect">
            <a:avLst/>
          </a:prstGeo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7BE58823-5C19-C64C-BA0F-EE4700ADD9D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818153" y="6303003"/>
            <a:ext cx="2604642" cy="4832926"/>
          </a:xfrm>
          <a:prstGeom prst="rect">
            <a:avLst/>
          </a:prstGeo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2E427329-2E26-F146-A1FB-99D717E8BDB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6693715" y="6303001"/>
            <a:ext cx="2604642" cy="4832926"/>
          </a:xfrm>
          <a:prstGeom prst="rect">
            <a:avLst/>
          </a:prstGeo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DB65727E-8267-F344-A6E6-E4EDEC4FF6A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543821" y="6302999"/>
            <a:ext cx="2604642" cy="4832926"/>
          </a:xfrm>
          <a:prstGeom prst="rect">
            <a:avLst/>
          </a:prstGeom>
        </p:spPr>
        <p:txBody>
          <a:bodyPr/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3398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4422C3B-DFE8-6A48-96A6-4B13A12FF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8188" y="1165227"/>
            <a:ext cx="14003480" cy="11385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F7A28EEE-D14B-3347-B9E1-2CF479695D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889186" y="1165225"/>
            <a:ext cx="7220196" cy="544933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60E9C769-27FA-B245-9B5F-301D34E010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5889186" y="7101444"/>
            <a:ext cx="7220196" cy="544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9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4422C3B-DFE8-6A48-96A6-4B13A12FF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9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28804" y="567779"/>
            <a:ext cx="20726400" cy="113351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865382" y="1478874"/>
            <a:ext cx="20653248" cy="839116"/>
          </a:xfrm>
          <a:prstGeom prst="rect">
            <a:avLst/>
          </a:prstGeom>
        </p:spPr>
        <p:txBody>
          <a:bodyPr vert="horz" lIns="217350" tIns="108674" rIns="217350" bIns="10867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98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865382" y="1478874"/>
            <a:ext cx="20653248" cy="839116"/>
          </a:xfrm>
          <a:prstGeom prst="rect">
            <a:avLst/>
          </a:prstGeom>
        </p:spPr>
        <p:txBody>
          <a:bodyPr vert="horz" lIns="217350" tIns="108674" rIns="217350" bIns="10867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98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0D738-FFA1-3149-BE37-CE55AF4677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7852" y="3340105"/>
            <a:ext cx="20688300" cy="8528050"/>
          </a:xfrm>
          <a:prstGeom prst="rect">
            <a:avLst/>
          </a:prstGeom>
        </p:spPr>
        <p:txBody>
          <a:bodyPr/>
          <a:lstStyle>
            <a:lvl1pPr>
              <a:defRPr sz="35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546B74-31B5-0546-B3A3-465C8C8E77B1}"/>
              </a:ext>
            </a:extLst>
          </p:cNvPr>
          <p:cNvSpPr/>
          <p:nvPr userDrawn="1"/>
        </p:nvSpPr>
        <p:spPr>
          <a:xfrm>
            <a:off x="11415491" y="2594356"/>
            <a:ext cx="1553038" cy="1279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80" tIns="45642" rIns="91280" bIns="45642" rtlCol="0" anchor="ctr"/>
          <a:lstStyle/>
          <a:p>
            <a:pPr algn="ctr"/>
            <a:endParaRPr lang="en-US" sz="2398">
              <a:solidFill>
                <a:schemeClr val="accent2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17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75385-3938-43DA-A0C3-2BA2CD7F68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7801" y="1398027"/>
            <a:ext cx="19335750" cy="933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sz="6600" b="1">
                <a:solidFill>
                  <a:srgbClr val="93BF2C"/>
                </a:solidFill>
                <a:latin typeface="Montserrat" panose="00000500000000000000" pitchFamily="2" charset="0"/>
                <a:ea typeface="Source Sans Pro" panose="020B0503030403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475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ef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D6A7D7-BBFC-46D9-BD6F-3630418ED1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293728" y="301084"/>
            <a:ext cx="11090272" cy="1371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82905-E4DD-CC40-97AE-8641DAD28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1" y="5997993"/>
            <a:ext cx="9177130" cy="265112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53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"/>
            <a:ext cx="7944679" cy="712607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Change Photo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44678" y="1"/>
            <a:ext cx="8494646" cy="712607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6439324" y="1"/>
            <a:ext cx="7944679" cy="712607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marR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ctr" defTabSz="108668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Icon to Change Photo</a:t>
            </a:r>
          </a:p>
          <a:p>
            <a:endParaRPr lang="en-US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865381" y="1478874"/>
            <a:ext cx="20653248" cy="839116"/>
          </a:xfrm>
          <a:prstGeom prst="rect">
            <a:avLst/>
          </a:prstGeom>
        </p:spPr>
        <p:txBody>
          <a:bodyPr vert="horz" lIns="217350" tIns="108674" rIns="217350" bIns="10867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98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865381" y="1478874"/>
            <a:ext cx="20653248" cy="839116"/>
          </a:xfrm>
          <a:prstGeom prst="rect">
            <a:avLst/>
          </a:prstGeom>
        </p:spPr>
        <p:txBody>
          <a:bodyPr vert="horz" lIns="217350" tIns="108674" rIns="217350" bIns="108674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98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C6AEC0-A131-F54C-9FFC-C561BE034690}"/>
              </a:ext>
            </a:extLst>
          </p:cNvPr>
          <p:cNvSpPr txBox="1">
            <a:spLocks/>
          </p:cNvSpPr>
          <p:nvPr userDrawn="1"/>
        </p:nvSpPr>
        <p:spPr>
          <a:xfrm>
            <a:off x="8189844" y="8277283"/>
            <a:ext cx="7944679" cy="11335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43505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Open Sans"/>
              </a:defRPr>
            </a:lvl1pPr>
          </a:lstStyle>
          <a:p>
            <a:endParaRPr lang="en-US" sz="4798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C9B4040-BACE-3844-86C1-D47858F4F5CB}"/>
              </a:ext>
            </a:extLst>
          </p:cNvPr>
          <p:cNvSpPr txBox="1">
            <a:spLocks/>
          </p:cNvSpPr>
          <p:nvPr userDrawn="1"/>
        </p:nvSpPr>
        <p:spPr>
          <a:xfrm>
            <a:off x="8179903" y="8277283"/>
            <a:ext cx="6374294" cy="11335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43505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Open Sans"/>
              </a:defRPr>
            </a:lvl1pPr>
          </a:lstStyle>
          <a:p>
            <a:endParaRPr lang="en-US" sz="4798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3B2263D9-49BC-174E-9028-ED210D5AB886}"/>
              </a:ext>
            </a:extLst>
          </p:cNvPr>
          <p:cNvSpPr txBox="1">
            <a:spLocks/>
          </p:cNvSpPr>
          <p:nvPr userDrawn="1"/>
        </p:nvSpPr>
        <p:spPr>
          <a:xfrm>
            <a:off x="7993059" y="9707059"/>
            <a:ext cx="6747983" cy="10758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Open Sans Light"/>
              </a:defRPr>
            </a:lvl1pPr>
            <a:lvl2pPr marL="543505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1087009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1630517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2174020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2989277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783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289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794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B6CFAC-DE40-2A49-8AB5-7476463CE9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8900" y="7900672"/>
            <a:ext cx="7509976" cy="1203324"/>
          </a:xfrm>
          <a:prstGeom prst="rect">
            <a:avLst/>
          </a:prstGeom>
        </p:spPr>
        <p:txBody>
          <a:bodyPr/>
          <a:lstStyle>
            <a:lvl1pPr algn="ctr">
              <a:defRPr sz="39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4E169AF-5D67-CA47-A0CE-69C80D93C3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56924" y="7900672"/>
            <a:ext cx="7509976" cy="1203324"/>
          </a:xfrm>
          <a:prstGeom prst="rect">
            <a:avLst/>
          </a:prstGeom>
        </p:spPr>
        <p:txBody>
          <a:bodyPr/>
          <a:lstStyle>
            <a:lvl1pPr algn="ctr">
              <a:defRPr sz="39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768A295-6D91-804D-AB7D-4F150F2D9A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713846" y="7900672"/>
            <a:ext cx="7509976" cy="1203324"/>
          </a:xfrm>
          <a:prstGeom prst="rect">
            <a:avLst/>
          </a:prstGeom>
        </p:spPr>
        <p:txBody>
          <a:bodyPr/>
          <a:lstStyle>
            <a:lvl1pPr algn="ctr">
              <a:defRPr sz="3998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4CADA4-D39F-6443-97F6-AFB106C0E4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8900" y="9702388"/>
            <a:ext cx="7508875" cy="1857376"/>
          </a:xfrm>
          <a:prstGeom prst="rect">
            <a:avLst/>
          </a:prstGeom>
        </p:spPr>
        <p:txBody>
          <a:bodyPr/>
          <a:lstStyle>
            <a:lvl1pPr algn="ctr">
              <a:defRPr sz="35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6C8D13E3-F06F-7041-BE91-60BB06F91E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3776" y="9702388"/>
            <a:ext cx="7508875" cy="1857376"/>
          </a:xfrm>
          <a:prstGeom prst="rect">
            <a:avLst/>
          </a:prstGeom>
        </p:spPr>
        <p:txBody>
          <a:bodyPr/>
          <a:lstStyle>
            <a:lvl1pPr algn="ctr">
              <a:defRPr sz="35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9F9B074D-D5F5-3543-8913-F8C9D764959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12748" y="9702388"/>
            <a:ext cx="7509976" cy="1857376"/>
          </a:xfrm>
          <a:prstGeom prst="rect">
            <a:avLst/>
          </a:prstGeom>
        </p:spPr>
        <p:txBody>
          <a:bodyPr/>
          <a:lstStyle>
            <a:lvl1pPr algn="ctr">
              <a:defRPr sz="359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38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image" Target="../media/image32.png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853CF0-1FF9-0649-8875-CA7590D98506}"/>
              </a:ext>
            </a:extLst>
          </p:cNvPr>
          <p:cNvSpPr txBox="1"/>
          <p:nvPr userDrawn="1"/>
        </p:nvSpPr>
        <p:spPr>
          <a:xfrm>
            <a:off x="18765082" y="12832249"/>
            <a:ext cx="4313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Seagate   |  2022  |</a:t>
            </a:r>
          </a:p>
        </p:txBody>
      </p:sp>
      <p:pic>
        <p:nvPicPr>
          <p:cNvPr id="8" name="Picture 7" descr="sgicon_transparent.png">
            <a:extLst>
              <a:ext uri="{FF2B5EF4-FFF2-40B4-BE49-F238E27FC236}">
                <a16:creationId xmlns:a16="http://schemas.microsoft.com/office/drawing/2014/main" id="{C452FFFA-E04A-5F48-8A9B-1E41509563DB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8928" y="12819022"/>
            <a:ext cx="648499" cy="549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482268-E1F6-C843-883E-6702C2F315AC}"/>
              </a:ext>
            </a:extLst>
          </p:cNvPr>
          <p:cNvSpPr txBox="1"/>
          <p:nvPr userDrawn="1"/>
        </p:nvSpPr>
        <p:spPr>
          <a:xfrm>
            <a:off x="22808471" y="12898291"/>
            <a:ext cx="739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F4A3-DF90-A145-ABFB-48E1A00C731F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E8FDF-1CA5-3A3E-006F-B3F9C34A16E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770487" y="13563600"/>
            <a:ext cx="8715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Seagate Internal</a:t>
            </a:r>
          </a:p>
        </p:txBody>
      </p:sp>
    </p:spTree>
    <p:extLst>
      <p:ext uri="{BB962C8B-B14F-4D97-AF65-F5344CB8AC3E}">
        <p14:creationId xmlns:p14="http://schemas.microsoft.com/office/powerpoint/2010/main" val="119067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1" r:id="rId38"/>
    <p:sldLayoutId id="2147483712" r:id="rId39"/>
    <p:sldLayoutId id="2147483713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1086684" rtl="0" eaLnBrk="1" latinLnBrk="0" hangingPunct="1">
        <a:spcBef>
          <a:spcPct val="0"/>
        </a:spcBef>
        <a:buNone/>
        <a:defRPr sz="7998" kern="1200">
          <a:solidFill>
            <a:schemeClr val="bg2"/>
          </a:solidFill>
          <a:latin typeface="+mj-lt"/>
          <a:ea typeface="+mj-ea"/>
          <a:cs typeface="Open Sans"/>
        </a:defRPr>
      </a:lvl1pPr>
    </p:titleStyle>
    <p:bodyStyle>
      <a:lvl1pPr marL="0" indent="0" algn="l" defTabSz="108668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200" kern="1200">
          <a:solidFill>
            <a:schemeClr val="tx2"/>
          </a:solidFill>
          <a:latin typeface="+mn-lt"/>
          <a:ea typeface="+mn-ea"/>
          <a:cs typeface="Open Sans Light"/>
        </a:defRPr>
      </a:lvl1pPr>
      <a:lvl2pPr marL="1086684" indent="0" algn="ctr" defTabSz="108668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2173366" indent="0" algn="ctr" defTabSz="108668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3260056" indent="0" algn="ctr" defTabSz="108668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4346736" indent="0" algn="ctr" defTabSz="108668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5976760" indent="-543342" algn="l" defTabSz="1086684" rtl="0" eaLnBrk="1" latinLnBrk="0" hangingPunct="1">
        <a:spcBef>
          <a:spcPct val="20000"/>
        </a:spcBef>
        <a:buFont typeface="Arial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6pPr>
      <a:lvl7pPr marL="7063446" indent="-543342" algn="l" defTabSz="1086684" rtl="0" eaLnBrk="1" latinLnBrk="0" hangingPunct="1">
        <a:spcBef>
          <a:spcPct val="20000"/>
        </a:spcBef>
        <a:buFont typeface="Arial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7pPr>
      <a:lvl8pPr marL="8150132" indent="-543342" algn="l" defTabSz="1086684" rtl="0" eaLnBrk="1" latinLnBrk="0" hangingPunct="1">
        <a:spcBef>
          <a:spcPct val="20000"/>
        </a:spcBef>
        <a:buFont typeface="Arial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8pPr>
      <a:lvl9pPr marL="9236816" indent="-543342" algn="l" defTabSz="1086684" rtl="0" eaLnBrk="1" latinLnBrk="0" hangingPunct="1">
        <a:spcBef>
          <a:spcPct val="20000"/>
        </a:spcBef>
        <a:buFont typeface="Arial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1pPr>
      <a:lvl2pPr marL="1086684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2pPr>
      <a:lvl3pPr marL="2173366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3pPr>
      <a:lvl4pPr marL="3260056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4pPr>
      <a:lvl5pPr marL="4346736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5pPr>
      <a:lvl6pPr marL="5433420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6pPr>
      <a:lvl7pPr marL="6520106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7pPr>
      <a:lvl8pPr marL="7606788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8pPr>
      <a:lvl9pPr marL="8693470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68">
          <p15:clr>
            <a:srgbClr val="F26B43"/>
          </p15:clr>
        </p15:guide>
        <p15:guide id="2" pos="312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853CF0-1FF9-0649-8875-CA7590D98506}"/>
              </a:ext>
            </a:extLst>
          </p:cNvPr>
          <p:cNvSpPr txBox="1"/>
          <p:nvPr userDrawn="1"/>
        </p:nvSpPr>
        <p:spPr>
          <a:xfrm>
            <a:off x="18765082" y="12832249"/>
            <a:ext cx="4313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Seagate   |  2022  |</a:t>
            </a:r>
          </a:p>
        </p:txBody>
      </p:sp>
      <p:pic>
        <p:nvPicPr>
          <p:cNvPr id="8" name="Picture 7" descr="sgicon_transparent.png">
            <a:extLst>
              <a:ext uri="{FF2B5EF4-FFF2-40B4-BE49-F238E27FC236}">
                <a16:creationId xmlns:a16="http://schemas.microsoft.com/office/drawing/2014/main" id="{C452FFFA-E04A-5F48-8A9B-1E41509563DB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8928" y="12819022"/>
            <a:ext cx="648499" cy="549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482268-E1F6-C843-883E-6702C2F315AC}"/>
              </a:ext>
            </a:extLst>
          </p:cNvPr>
          <p:cNvSpPr txBox="1"/>
          <p:nvPr userDrawn="1"/>
        </p:nvSpPr>
        <p:spPr>
          <a:xfrm>
            <a:off x="22808471" y="12898291"/>
            <a:ext cx="7398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EBF4A3-DF90-A145-ABFB-48E1A00C731F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5A323-54F3-ABCF-BFA6-5A4798CD7AF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770487" y="13563600"/>
            <a:ext cx="8715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Seagate Internal</a:t>
            </a:r>
          </a:p>
        </p:txBody>
      </p:sp>
    </p:spTree>
    <p:extLst>
      <p:ext uri="{BB962C8B-B14F-4D97-AF65-F5344CB8AC3E}">
        <p14:creationId xmlns:p14="http://schemas.microsoft.com/office/powerpoint/2010/main" val="269055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5" r:id="rId29"/>
    <p:sldLayoutId id="2147483746" r:id="rId30"/>
    <p:sldLayoutId id="2147483747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1086684" rtl="0" eaLnBrk="1" latinLnBrk="0" hangingPunct="1">
        <a:spcBef>
          <a:spcPct val="0"/>
        </a:spcBef>
        <a:buNone/>
        <a:defRPr sz="7998" kern="1200">
          <a:solidFill>
            <a:schemeClr val="bg2"/>
          </a:solidFill>
          <a:latin typeface="+mj-lt"/>
          <a:ea typeface="+mj-ea"/>
          <a:cs typeface="Open Sans"/>
        </a:defRPr>
      </a:lvl1pPr>
    </p:titleStyle>
    <p:bodyStyle>
      <a:lvl1pPr marL="0" indent="0" algn="l" defTabSz="108668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200" kern="1200">
          <a:solidFill>
            <a:schemeClr val="tx2"/>
          </a:solidFill>
          <a:latin typeface="+mn-lt"/>
          <a:ea typeface="+mn-ea"/>
          <a:cs typeface="Open Sans Light"/>
        </a:defRPr>
      </a:lvl1pPr>
      <a:lvl2pPr marL="1086684" indent="0" algn="ctr" defTabSz="108668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2173366" indent="0" algn="ctr" defTabSz="108668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3260056" indent="0" algn="ctr" defTabSz="108668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4346736" indent="0" algn="ctr" defTabSz="108668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5976760" indent="-543342" algn="l" defTabSz="1086684" rtl="0" eaLnBrk="1" latinLnBrk="0" hangingPunct="1">
        <a:spcBef>
          <a:spcPct val="20000"/>
        </a:spcBef>
        <a:buFont typeface="Arial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6pPr>
      <a:lvl7pPr marL="7063446" indent="-543342" algn="l" defTabSz="1086684" rtl="0" eaLnBrk="1" latinLnBrk="0" hangingPunct="1">
        <a:spcBef>
          <a:spcPct val="20000"/>
        </a:spcBef>
        <a:buFont typeface="Arial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7pPr>
      <a:lvl8pPr marL="8150132" indent="-543342" algn="l" defTabSz="1086684" rtl="0" eaLnBrk="1" latinLnBrk="0" hangingPunct="1">
        <a:spcBef>
          <a:spcPct val="20000"/>
        </a:spcBef>
        <a:buFont typeface="Arial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8pPr>
      <a:lvl9pPr marL="9236816" indent="-543342" algn="l" defTabSz="1086684" rtl="0" eaLnBrk="1" latinLnBrk="0" hangingPunct="1">
        <a:spcBef>
          <a:spcPct val="20000"/>
        </a:spcBef>
        <a:buFont typeface="Arial"/>
        <a:buChar char="•"/>
        <a:defRPr sz="47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1pPr>
      <a:lvl2pPr marL="1086684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2pPr>
      <a:lvl3pPr marL="2173366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3pPr>
      <a:lvl4pPr marL="3260056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4pPr>
      <a:lvl5pPr marL="4346736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5pPr>
      <a:lvl6pPr marL="5433420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6pPr>
      <a:lvl7pPr marL="6520106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7pPr>
      <a:lvl8pPr marL="7606788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8pPr>
      <a:lvl9pPr marL="8693470" algn="l" defTabSz="1086684" rtl="0" eaLnBrk="1" latinLnBrk="0" hangingPunct="1">
        <a:defRPr sz="42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0B488-BA9A-3344-AB07-8A124E9FC89B}"/>
              </a:ext>
            </a:extLst>
          </p:cNvPr>
          <p:cNvSpPr txBox="1"/>
          <p:nvPr userDrawn="1"/>
        </p:nvSpPr>
        <p:spPr>
          <a:xfrm>
            <a:off x="18814653" y="12832248"/>
            <a:ext cx="4313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Seagate  |  2023</a:t>
            </a:r>
          </a:p>
        </p:txBody>
      </p:sp>
      <p:pic>
        <p:nvPicPr>
          <p:cNvPr id="3" name="Picture 2" descr="sgicon_transparent.png">
            <a:extLst>
              <a:ext uri="{FF2B5EF4-FFF2-40B4-BE49-F238E27FC236}">
                <a16:creationId xmlns:a16="http://schemas.microsoft.com/office/drawing/2014/main" id="{406AD57D-CE45-B643-953A-1F6C612E3D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4927" y="12819022"/>
            <a:ext cx="648498" cy="5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420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543505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+mj-lt"/>
          <a:ea typeface="+mj-ea"/>
          <a:cs typeface="Open Sans"/>
        </a:defRPr>
      </a:lvl1pPr>
    </p:titleStyle>
    <p:bodyStyle>
      <a:lvl1pPr marL="0" indent="0" algn="l" defTabSz="543505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+mn-lt"/>
          <a:ea typeface="+mn-ea"/>
          <a:cs typeface="Open Sans Light"/>
        </a:defRPr>
      </a:lvl1pPr>
      <a:lvl2pPr marL="543505" indent="0" algn="ctr" defTabSz="543505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549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1087009" indent="0" algn="ctr" defTabSz="543505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549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1630517" indent="0" algn="ctr" defTabSz="543505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549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2174020" indent="0" algn="ctr" defTabSz="543505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549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2989277" indent="-271753" algn="l" defTabSz="543505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32783" indent="-271753" algn="l" defTabSz="543505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76289" indent="-271753" algn="l" defTabSz="543505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19794" indent="-271753" algn="l" defTabSz="543505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1pPr>
      <a:lvl2pPr marL="543505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2pPr>
      <a:lvl3pPr marL="1087009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3pPr>
      <a:lvl4pPr marL="1630517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4pPr>
      <a:lvl5pPr marL="2174020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5pPr>
      <a:lvl6pPr marL="2717525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6pPr>
      <a:lvl7pPr marL="3261031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7pPr>
      <a:lvl8pPr marL="3804535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8pPr>
      <a:lvl9pPr marL="4348039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0" userDrawn="1">
          <p15:clr>
            <a:srgbClr val="F26B43"/>
          </p15:clr>
        </p15:guide>
        <p15:guide id="2" orient="horz" pos="4320" userDrawn="1">
          <p15:clr>
            <a:srgbClr val="F26B43"/>
          </p15:clr>
        </p15:guide>
        <p15:guide id="3" pos="14736" userDrawn="1">
          <p15:clr>
            <a:srgbClr val="F26B43"/>
          </p15:clr>
        </p15:guide>
        <p15:guide id="4" pos="624" userDrawn="1">
          <p15:clr>
            <a:srgbClr val="F26B43"/>
          </p15:clr>
        </p15:guide>
        <p15:guide id="5" orient="horz" pos="100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1618949231,&quot;Placement&quot;:&quot;Footer&quot;,&quot;Top&quot;:519.343,&quot;Left&quot;:435.556061,&quot;SlideWidth&quot;:960,&quot;SlideHeight&quot;:540}"/>
          <p:cNvSpPr txBox="1"/>
          <p:nvPr userDrawn="1"/>
        </p:nvSpPr>
        <p:spPr>
          <a:xfrm>
            <a:off x="11063125" y="13299768"/>
            <a:ext cx="3129614" cy="307776"/>
          </a:xfrm>
          <a:prstGeom prst="rect">
            <a:avLst/>
          </a:prstGeom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</a:rPr>
              <a:t>Approved for External Use</a:t>
            </a:r>
          </a:p>
        </p:txBody>
      </p:sp>
    </p:spTree>
    <p:extLst>
      <p:ext uri="{BB962C8B-B14F-4D97-AF65-F5344CB8AC3E}">
        <p14:creationId xmlns:p14="http://schemas.microsoft.com/office/powerpoint/2010/main" val="3573584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ctr" defTabSz="543505" rtl="0" eaLnBrk="1" latinLnBrk="0" hangingPunct="1">
        <a:spcBef>
          <a:spcPct val="0"/>
        </a:spcBef>
        <a:buNone/>
        <a:defRPr sz="4000" kern="1200">
          <a:solidFill>
            <a:schemeClr val="bg2"/>
          </a:solidFill>
          <a:latin typeface="+mj-lt"/>
          <a:ea typeface="+mj-ea"/>
          <a:cs typeface="Open Sans"/>
        </a:defRPr>
      </a:lvl1pPr>
    </p:titleStyle>
    <p:bodyStyle>
      <a:lvl1pPr marL="0" indent="0" algn="l" defTabSz="543505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600" kern="1200">
          <a:solidFill>
            <a:schemeClr val="tx2"/>
          </a:solidFill>
          <a:latin typeface="+mn-lt"/>
          <a:ea typeface="+mn-ea"/>
          <a:cs typeface="Open Sans Light"/>
        </a:defRPr>
      </a:lvl1pPr>
      <a:lvl2pPr marL="543505" indent="0" algn="ctr" defTabSz="543505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549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1087009" indent="0" algn="ctr" defTabSz="543505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549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1630517" indent="0" algn="ctr" defTabSz="543505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549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2174020" indent="0" algn="ctr" defTabSz="543505" rtl="0" eaLnBrk="1" latinLnBrk="0" hangingPunct="1">
        <a:lnSpc>
          <a:spcPct val="130000"/>
        </a:lnSpc>
        <a:spcBef>
          <a:spcPct val="20000"/>
        </a:spcBef>
        <a:buFont typeface="Arial"/>
        <a:buNone/>
        <a:defRPr sz="1549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2989277" indent="-271753" algn="l" defTabSz="543505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32783" indent="-271753" algn="l" defTabSz="543505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76289" indent="-271753" algn="l" defTabSz="543505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19794" indent="-271753" algn="l" defTabSz="543505" rtl="0" eaLnBrk="1" latinLnBrk="0" hangingPunct="1">
        <a:spcBef>
          <a:spcPct val="200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1pPr>
      <a:lvl2pPr marL="543505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2pPr>
      <a:lvl3pPr marL="1087009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3pPr>
      <a:lvl4pPr marL="1630517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4pPr>
      <a:lvl5pPr marL="2174020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5pPr>
      <a:lvl6pPr marL="2717525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6pPr>
      <a:lvl7pPr marL="3261031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7pPr>
      <a:lvl8pPr marL="3804535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8pPr>
      <a:lvl9pPr marL="4348039" algn="l" defTabSz="543505" rtl="0" eaLnBrk="1" latinLnBrk="0" hangingPunct="1">
        <a:defRPr sz="21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0" userDrawn="1">
          <p15:clr>
            <a:srgbClr val="F26B43"/>
          </p15:clr>
        </p15:guide>
        <p15:guide id="2" orient="horz" pos="4320" userDrawn="1">
          <p15:clr>
            <a:srgbClr val="F26B43"/>
          </p15:clr>
        </p15:guide>
        <p15:guide id="3" pos="14736" userDrawn="1">
          <p15:clr>
            <a:srgbClr val="F26B43"/>
          </p15:clr>
        </p15:guide>
        <p15:guide id="4" pos="624" userDrawn="1">
          <p15:clr>
            <a:srgbClr val="F26B43"/>
          </p15:clr>
        </p15:guide>
        <p15:guide id="5" orient="horz" pos="105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52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  <p:txStyles>
    <p:titleStyle>
      <a:lvl1pPr algn="ctr" defTabSz="1087010" rtl="0" eaLnBrk="1" latinLnBrk="0" hangingPunct="1">
        <a:spcBef>
          <a:spcPct val="0"/>
        </a:spcBef>
        <a:buNone/>
        <a:defRPr sz="8000" kern="1200">
          <a:solidFill>
            <a:schemeClr val="bg2"/>
          </a:solidFill>
          <a:latin typeface="+mj-lt"/>
          <a:ea typeface="+mj-ea"/>
          <a:cs typeface="Open Sans"/>
        </a:defRPr>
      </a:lvl1pPr>
    </p:titleStyle>
    <p:bodyStyle>
      <a:lvl1pPr marL="0" indent="0" algn="l" defTabSz="1087010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200" kern="1200">
          <a:solidFill>
            <a:schemeClr val="tx2"/>
          </a:solidFill>
          <a:latin typeface="+mn-lt"/>
          <a:ea typeface="+mn-ea"/>
          <a:cs typeface="Open Sans Light"/>
        </a:defRPr>
      </a:lvl1pPr>
      <a:lvl2pPr marL="1087010" indent="0" algn="ctr" defTabSz="1087010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2174018" indent="0" algn="ctr" defTabSz="1087010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3261034" indent="0" algn="ctr" defTabSz="1087010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4348040" indent="0" algn="ctr" defTabSz="1087010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098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5978554" indent="-543506" algn="l" defTabSz="1087010" rtl="0" eaLnBrk="1" latinLnBrk="0" hangingPunct="1">
        <a:spcBef>
          <a:spcPct val="20000"/>
        </a:spcBef>
        <a:buFont typeface="Arial"/>
        <a:buChar char="•"/>
        <a:defRPr sz="4798" kern="1200">
          <a:solidFill>
            <a:schemeClr val="tx1"/>
          </a:solidFill>
          <a:latin typeface="+mn-lt"/>
          <a:ea typeface="+mn-ea"/>
          <a:cs typeface="+mn-cs"/>
        </a:defRPr>
      </a:lvl6pPr>
      <a:lvl7pPr marL="7065566" indent="-543506" algn="l" defTabSz="1087010" rtl="0" eaLnBrk="1" latinLnBrk="0" hangingPunct="1">
        <a:spcBef>
          <a:spcPct val="20000"/>
        </a:spcBef>
        <a:buFont typeface="Arial"/>
        <a:buChar char="•"/>
        <a:defRPr sz="4798" kern="1200">
          <a:solidFill>
            <a:schemeClr val="tx1"/>
          </a:solidFill>
          <a:latin typeface="+mn-lt"/>
          <a:ea typeface="+mn-ea"/>
          <a:cs typeface="+mn-cs"/>
        </a:defRPr>
      </a:lvl7pPr>
      <a:lvl8pPr marL="8152578" indent="-543506" algn="l" defTabSz="1087010" rtl="0" eaLnBrk="1" latinLnBrk="0" hangingPunct="1">
        <a:spcBef>
          <a:spcPct val="20000"/>
        </a:spcBef>
        <a:buFont typeface="Arial"/>
        <a:buChar char="•"/>
        <a:defRPr sz="4798" kern="1200">
          <a:solidFill>
            <a:schemeClr val="tx1"/>
          </a:solidFill>
          <a:latin typeface="+mn-lt"/>
          <a:ea typeface="+mn-ea"/>
          <a:cs typeface="+mn-cs"/>
        </a:defRPr>
      </a:lvl8pPr>
      <a:lvl9pPr marL="9239588" indent="-543506" algn="l" defTabSz="1087010" rtl="0" eaLnBrk="1" latinLnBrk="0" hangingPunct="1">
        <a:spcBef>
          <a:spcPct val="20000"/>
        </a:spcBef>
        <a:buFont typeface="Arial"/>
        <a:buChar char="•"/>
        <a:defRPr sz="4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010" rtl="0" eaLnBrk="1" latinLnBrk="0" hangingPunct="1">
        <a:defRPr sz="4298" kern="1200">
          <a:solidFill>
            <a:schemeClr val="tx1"/>
          </a:solidFill>
          <a:latin typeface="+mn-lt"/>
          <a:ea typeface="+mn-ea"/>
          <a:cs typeface="+mn-cs"/>
        </a:defRPr>
      </a:lvl1pPr>
      <a:lvl2pPr marL="1087010" algn="l" defTabSz="1087010" rtl="0" eaLnBrk="1" latinLnBrk="0" hangingPunct="1">
        <a:defRPr sz="4298" kern="1200">
          <a:solidFill>
            <a:schemeClr val="tx1"/>
          </a:solidFill>
          <a:latin typeface="+mn-lt"/>
          <a:ea typeface="+mn-ea"/>
          <a:cs typeface="+mn-cs"/>
        </a:defRPr>
      </a:lvl2pPr>
      <a:lvl3pPr marL="2174018" algn="l" defTabSz="1087010" rtl="0" eaLnBrk="1" latinLnBrk="0" hangingPunct="1">
        <a:defRPr sz="4298" kern="1200">
          <a:solidFill>
            <a:schemeClr val="tx1"/>
          </a:solidFill>
          <a:latin typeface="+mn-lt"/>
          <a:ea typeface="+mn-ea"/>
          <a:cs typeface="+mn-cs"/>
        </a:defRPr>
      </a:lvl3pPr>
      <a:lvl4pPr marL="3261034" algn="l" defTabSz="1087010" rtl="0" eaLnBrk="1" latinLnBrk="0" hangingPunct="1">
        <a:defRPr sz="4298" kern="1200">
          <a:solidFill>
            <a:schemeClr val="tx1"/>
          </a:solidFill>
          <a:latin typeface="+mn-lt"/>
          <a:ea typeface="+mn-ea"/>
          <a:cs typeface="+mn-cs"/>
        </a:defRPr>
      </a:lvl4pPr>
      <a:lvl5pPr marL="4348040" algn="l" defTabSz="1087010" rtl="0" eaLnBrk="1" latinLnBrk="0" hangingPunct="1">
        <a:defRPr sz="4298" kern="1200">
          <a:solidFill>
            <a:schemeClr val="tx1"/>
          </a:solidFill>
          <a:latin typeface="+mn-lt"/>
          <a:ea typeface="+mn-ea"/>
          <a:cs typeface="+mn-cs"/>
        </a:defRPr>
      </a:lvl5pPr>
      <a:lvl6pPr marL="5435050" algn="l" defTabSz="1087010" rtl="0" eaLnBrk="1" latinLnBrk="0" hangingPunct="1">
        <a:defRPr sz="4298" kern="1200">
          <a:solidFill>
            <a:schemeClr val="tx1"/>
          </a:solidFill>
          <a:latin typeface="+mn-lt"/>
          <a:ea typeface="+mn-ea"/>
          <a:cs typeface="+mn-cs"/>
        </a:defRPr>
      </a:lvl6pPr>
      <a:lvl7pPr marL="6522062" algn="l" defTabSz="1087010" rtl="0" eaLnBrk="1" latinLnBrk="0" hangingPunct="1">
        <a:defRPr sz="4298" kern="1200">
          <a:solidFill>
            <a:schemeClr val="tx1"/>
          </a:solidFill>
          <a:latin typeface="+mn-lt"/>
          <a:ea typeface="+mn-ea"/>
          <a:cs typeface="+mn-cs"/>
        </a:defRPr>
      </a:lvl7pPr>
      <a:lvl8pPr marL="7609070" algn="l" defTabSz="1087010" rtl="0" eaLnBrk="1" latinLnBrk="0" hangingPunct="1">
        <a:defRPr sz="4298" kern="1200">
          <a:solidFill>
            <a:schemeClr val="tx1"/>
          </a:solidFill>
          <a:latin typeface="+mn-lt"/>
          <a:ea typeface="+mn-ea"/>
          <a:cs typeface="+mn-cs"/>
        </a:defRPr>
      </a:lvl8pPr>
      <a:lvl9pPr marL="8696078" algn="l" defTabSz="1087010" rtl="0" eaLnBrk="1" latinLnBrk="0" hangingPunct="1">
        <a:defRPr sz="42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4.png"/><Relationship Id="rId5" Type="http://schemas.openxmlformats.org/officeDocument/2006/relationships/image" Target="../media/image72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4.png"/><Relationship Id="rId5" Type="http://schemas.openxmlformats.org/officeDocument/2006/relationships/image" Target="../media/image72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s://link.osnexus.com/stx-scale-up" TargetMode="External"/><Relationship Id="rId7" Type="http://schemas.openxmlformats.org/officeDocument/2006/relationships/image" Target="../media/image64.png"/><Relationship Id="rId2" Type="http://schemas.openxmlformats.org/officeDocument/2006/relationships/hyperlink" Target="https://link.osnexus.com/stx-scale-out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osnexus.com/" TargetMode="External"/><Relationship Id="rId5" Type="http://schemas.openxmlformats.org/officeDocument/2006/relationships/hyperlink" Target="https://www.seagate.com/solutions/osnexus/" TargetMode="External"/><Relationship Id="rId4" Type="http://schemas.openxmlformats.org/officeDocument/2006/relationships/hyperlink" Target="mailto:info@osnexus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6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5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6.pn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9.png"/><Relationship Id="rId5" Type="http://schemas.openxmlformats.org/officeDocument/2006/relationships/image" Target="../media/image62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9.svg"/><Relationship Id="rId7" Type="http://schemas.openxmlformats.org/officeDocument/2006/relationships/image" Target="../media/image6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70.pn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EC9DE9-8805-D0FB-E91F-DD82AF2EB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6" y="123568"/>
            <a:ext cx="24164324" cy="1359243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076ED8-4DAF-51C7-189B-AEB425DCC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9348" y="8686741"/>
            <a:ext cx="13705303" cy="2018980"/>
          </a:xfrm>
        </p:spPr>
        <p:txBody>
          <a:bodyPr/>
          <a:lstStyle/>
          <a:p>
            <a:pPr algn="ctr"/>
            <a:r>
              <a:rPr lang="en-US" dirty="0"/>
              <a:t>Capturing Next Gen Storage Efficiencies</a:t>
            </a:r>
          </a:p>
        </p:txBody>
      </p:sp>
    </p:spTree>
    <p:extLst>
      <p:ext uri="{BB962C8B-B14F-4D97-AF65-F5344CB8AC3E}">
        <p14:creationId xmlns:p14="http://schemas.microsoft.com/office/powerpoint/2010/main" val="40060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1675A6-A0F7-E97F-22D2-AC3CEEB7A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4" y="4998926"/>
            <a:ext cx="8305799" cy="3738674"/>
          </a:xfrm>
        </p:spPr>
        <p:txBody>
          <a:bodyPr/>
          <a:lstStyle/>
          <a:p>
            <a:r>
              <a:rPr lang="en-US" sz="6600" dirty="0"/>
              <a:t>Scale-out Object Storage Overview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FBBCD5D-FB01-25D7-F1E4-DE7DE4FD29E0}"/>
              </a:ext>
            </a:extLst>
          </p:cNvPr>
          <p:cNvGrpSpPr/>
          <p:nvPr/>
        </p:nvGrpSpPr>
        <p:grpSpPr>
          <a:xfrm>
            <a:off x="12793655" y="2827900"/>
            <a:ext cx="2361110" cy="7583316"/>
            <a:chOff x="3891924" y="2148171"/>
            <a:chExt cx="1180555" cy="37916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69CB663-26DD-514B-047F-5174C2B78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2148171"/>
              <a:ext cx="1180553" cy="126319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BCBBB5-0543-7706-1794-228DC00FB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4" y="3413445"/>
              <a:ext cx="1180553" cy="126319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F62949-E429-2E2D-342A-3DAC54B4C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4676637"/>
              <a:ext cx="1180553" cy="126319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EBD083-BD6A-7B09-E546-C7A18565C5B2}"/>
              </a:ext>
            </a:extLst>
          </p:cNvPr>
          <p:cNvGrpSpPr/>
          <p:nvPr/>
        </p:nvGrpSpPr>
        <p:grpSpPr>
          <a:xfrm>
            <a:off x="15205561" y="2813654"/>
            <a:ext cx="2361110" cy="7583316"/>
            <a:chOff x="3891924" y="2148171"/>
            <a:chExt cx="1180555" cy="379165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155F44-2810-33EC-87CC-36EEE4B4F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2148171"/>
              <a:ext cx="1180553" cy="12631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C46495-3665-099F-4688-ACB4DA500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4" y="3413445"/>
              <a:ext cx="1180553" cy="126319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2A257CD-CC1D-7E93-2036-50E5B78B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4676637"/>
              <a:ext cx="1180553" cy="126319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71FD442-657D-3E32-2A0D-8E15F74DA374}"/>
              </a:ext>
            </a:extLst>
          </p:cNvPr>
          <p:cNvGrpSpPr/>
          <p:nvPr/>
        </p:nvGrpSpPr>
        <p:grpSpPr>
          <a:xfrm>
            <a:off x="17617463" y="2813654"/>
            <a:ext cx="2361110" cy="7583316"/>
            <a:chOff x="3891924" y="2148171"/>
            <a:chExt cx="1180555" cy="379165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58F218-375C-87DA-7C20-81505B8EF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2148171"/>
              <a:ext cx="1180553" cy="126319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56F17D9-16F9-D1F1-B3AE-3548A1434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4" y="3413445"/>
              <a:ext cx="1180553" cy="126319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C2A546-A6B9-95EB-1A64-07CC73099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4676637"/>
              <a:ext cx="1180553" cy="126319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47A905-6B04-1AC1-6574-2FE28CCE0631}"/>
              </a:ext>
            </a:extLst>
          </p:cNvPr>
          <p:cNvGrpSpPr/>
          <p:nvPr/>
        </p:nvGrpSpPr>
        <p:grpSpPr>
          <a:xfrm>
            <a:off x="20029361" y="2813654"/>
            <a:ext cx="2361110" cy="7583316"/>
            <a:chOff x="3891924" y="2148171"/>
            <a:chExt cx="1180555" cy="379165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EAC064E-7362-643F-70B1-94BBF43C5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2148171"/>
              <a:ext cx="1180553" cy="126319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D3B737D-3032-C8CC-A8B0-5EA193245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4" y="3413445"/>
              <a:ext cx="1180553" cy="126319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8C169AB-1FFF-E426-0891-5A72AD661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4676637"/>
              <a:ext cx="1180553" cy="126319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27F09DD-C0F9-EBD6-745D-6C9192282629}"/>
              </a:ext>
            </a:extLst>
          </p:cNvPr>
          <p:cNvSpPr txBox="1"/>
          <p:nvPr/>
        </p:nvSpPr>
        <p:spPr>
          <a:xfrm>
            <a:off x="12793658" y="10591479"/>
            <a:ext cx="959680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Scale-out Object Storage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w/ Intelligent Auto-tiering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515BE6E-C6CA-100C-A15D-BF8465293AC7}"/>
              </a:ext>
            </a:extLst>
          </p:cNvPr>
          <p:cNvSpPr/>
          <p:nvPr/>
        </p:nvSpPr>
        <p:spPr>
          <a:xfrm>
            <a:off x="12946375" y="3032343"/>
            <a:ext cx="9230074" cy="7211518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Open Sans Light"/>
              </a:rPr>
              <a:t>OBJECT STORAGE ZONE</a:t>
            </a:r>
          </a:p>
          <a:p>
            <a:pPr algn="ctr"/>
            <a:r>
              <a:rPr lang="en-US" sz="4800" b="1" dirty="0">
                <a:latin typeface="Open Sans Light"/>
              </a:rPr>
              <a:t>us-east-1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AFC0F1-A4F8-2E65-4FBC-BBA37B7E542A}"/>
              </a:ext>
            </a:extLst>
          </p:cNvPr>
          <p:cNvGrpSpPr/>
          <p:nvPr/>
        </p:nvGrpSpPr>
        <p:grpSpPr>
          <a:xfrm>
            <a:off x="12977024" y="3006868"/>
            <a:ext cx="9199420" cy="5054676"/>
            <a:chOff x="5600838" y="2252942"/>
            <a:chExt cx="4640440" cy="252733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B8F5A9B-5E06-F58A-28F1-BAA091CA707C}"/>
                </a:ext>
              </a:extLst>
            </p:cNvPr>
            <p:cNvSpPr/>
            <p:nvPr/>
          </p:nvSpPr>
          <p:spPr>
            <a:xfrm>
              <a:off x="6913880" y="2252942"/>
              <a:ext cx="3327398" cy="2527338"/>
            </a:xfrm>
            <a:prstGeom prst="rect">
              <a:avLst/>
            </a:prstGeom>
            <a:solidFill>
              <a:schemeClr val="accent2">
                <a:alpha val="8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Open Sans Light"/>
                </a:rPr>
                <a:t>HYBRID</a:t>
              </a:r>
            </a:p>
            <a:p>
              <a:pPr algn="ctr"/>
              <a:r>
                <a:rPr lang="en-US" sz="4000" b="1" dirty="0">
                  <a:latin typeface="Open Sans Light"/>
                </a:rPr>
                <a:t>EC + EC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6B25209-6392-5893-C06A-07FF33C36C1A}"/>
                </a:ext>
              </a:extLst>
            </p:cNvPr>
            <p:cNvSpPr/>
            <p:nvPr/>
          </p:nvSpPr>
          <p:spPr>
            <a:xfrm>
              <a:off x="5600838" y="2255808"/>
              <a:ext cx="1313041" cy="2519124"/>
            </a:xfrm>
            <a:prstGeom prst="rect">
              <a:avLst/>
            </a:prstGeom>
            <a:solidFill>
              <a:schemeClr val="bg2">
                <a:lumMod val="50000"/>
                <a:alpha val="8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Open Sans Light"/>
                </a:rPr>
                <a:t>“STANDARD”</a:t>
              </a:r>
            </a:p>
            <a:p>
              <a:pPr algn="ctr"/>
              <a:r>
                <a:rPr lang="en-US" sz="2400" b="1" dirty="0">
                  <a:latin typeface="Open Sans Light"/>
                </a:rPr>
                <a:t>Storage-Class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04D055-44F1-7E0F-0FE8-42FCDB07E8EC}"/>
              </a:ext>
            </a:extLst>
          </p:cNvPr>
          <p:cNvGrpSpPr/>
          <p:nvPr/>
        </p:nvGrpSpPr>
        <p:grpSpPr>
          <a:xfrm>
            <a:off x="12977024" y="8218205"/>
            <a:ext cx="9199420" cy="2020158"/>
            <a:chOff x="5641568" y="4858610"/>
            <a:chExt cx="4599710" cy="101007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EE88A45-1179-6136-9986-658C6B23DC4B}"/>
                </a:ext>
              </a:extLst>
            </p:cNvPr>
            <p:cNvSpPr/>
            <p:nvPr/>
          </p:nvSpPr>
          <p:spPr>
            <a:xfrm>
              <a:off x="6913879" y="4858610"/>
              <a:ext cx="3327399" cy="1002956"/>
            </a:xfrm>
            <a:prstGeom prst="rect">
              <a:avLst/>
            </a:prstGeom>
            <a:solidFill>
              <a:schemeClr val="accent2">
                <a:alpha val="8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Open Sans Light"/>
                </a:rPr>
                <a:t>ALL-FLASH</a:t>
              </a:r>
            </a:p>
            <a:p>
              <a:pPr algn="ctr"/>
              <a:r>
                <a:rPr lang="en-US" sz="3600" b="1" dirty="0">
                  <a:latin typeface="Open Sans Light"/>
                </a:rPr>
                <a:t>REPLICA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2A0BCF9-829A-4279-E0A9-73FFF9C9A458}"/>
                </a:ext>
              </a:extLst>
            </p:cNvPr>
            <p:cNvSpPr/>
            <p:nvPr/>
          </p:nvSpPr>
          <p:spPr>
            <a:xfrm>
              <a:off x="5641568" y="4865733"/>
              <a:ext cx="1272312" cy="1002956"/>
            </a:xfrm>
            <a:prstGeom prst="rect">
              <a:avLst/>
            </a:prstGeom>
            <a:solidFill>
              <a:schemeClr val="bg2">
                <a:lumMod val="50000"/>
                <a:alpha val="8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Open Sans Light"/>
                </a:rPr>
                <a:t>“PERFORMANCE”</a:t>
              </a:r>
            </a:p>
            <a:p>
              <a:pPr algn="ctr"/>
              <a:r>
                <a:rPr lang="en-US" sz="2200" b="1" dirty="0">
                  <a:latin typeface="Open Sans Light"/>
                </a:rPr>
                <a:t>Storage-Class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680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F8AF0-E91A-DC19-D479-3554586788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4881" y="2783843"/>
            <a:ext cx="22000970" cy="111845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Automatically classifies objects by name, size, tenant and other user definable rules for optimal placement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07BEF48-A131-DBCD-F381-DAFEEB5D5D5C}"/>
              </a:ext>
            </a:extLst>
          </p:cNvPr>
          <p:cNvGrpSpPr/>
          <p:nvPr/>
        </p:nvGrpSpPr>
        <p:grpSpPr>
          <a:xfrm>
            <a:off x="11099767" y="4326916"/>
            <a:ext cx="2361110" cy="7583316"/>
            <a:chOff x="3891924" y="2148171"/>
            <a:chExt cx="1180555" cy="379165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0D79B30-CD81-BD32-2190-ABE433281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2148171"/>
              <a:ext cx="1180553" cy="126319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A08D780-FDD2-A1C4-1FF9-702FDB33D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4" y="3413445"/>
              <a:ext cx="1180553" cy="126319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BE87C8B-E59A-169F-0560-503AFB453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4676637"/>
              <a:ext cx="1180553" cy="126319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0E415FB-3DAA-C740-1FA2-45CD49D329F1}"/>
              </a:ext>
            </a:extLst>
          </p:cNvPr>
          <p:cNvGrpSpPr/>
          <p:nvPr/>
        </p:nvGrpSpPr>
        <p:grpSpPr>
          <a:xfrm>
            <a:off x="13511673" y="4312670"/>
            <a:ext cx="2361110" cy="7583316"/>
            <a:chOff x="3891924" y="2148171"/>
            <a:chExt cx="1180555" cy="379165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449C170-6031-90B3-26C2-DB669F77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2148171"/>
              <a:ext cx="1180553" cy="126319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E63A4DB-D6EB-4600-377D-B02B29A41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4" y="3413445"/>
              <a:ext cx="1180553" cy="126319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9A4D8B8-697C-E38E-6914-220D3405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4676637"/>
              <a:ext cx="1180553" cy="1263192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0E3D52-5EF7-DCC5-9416-DC9B34E3CE88}"/>
              </a:ext>
            </a:extLst>
          </p:cNvPr>
          <p:cNvGrpSpPr/>
          <p:nvPr/>
        </p:nvGrpSpPr>
        <p:grpSpPr>
          <a:xfrm>
            <a:off x="15923575" y="4312670"/>
            <a:ext cx="2361110" cy="7583316"/>
            <a:chOff x="3891924" y="2148171"/>
            <a:chExt cx="1180555" cy="379165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6F23E058-1DC3-3A15-3D27-656EF26AA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2148171"/>
              <a:ext cx="1180553" cy="1263192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880F1E1-E2FF-B7FA-AC0F-A997A18E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4" y="3413445"/>
              <a:ext cx="1180553" cy="1263192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5D19B77-27DE-7E74-B25C-F78C012E1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4676637"/>
              <a:ext cx="1180553" cy="1263192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5293827-5C7C-291F-4E88-5F06241B56A1}"/>
              </a:ext>
            </a:extLst>
          </p:cNvPr>
          <p:cNvGrpSpPr/>
          <p:nvPr/>
        </p:nvGrpSpPr>
        <p:grpSpPr>
          <a:xfrm>
            <a:off x="18335473" y="4312670"/>
            <a:ext cx="2361110" cy="7583316"/>
            <a:chOff x="3891924" y="2148171"/>
            <a:chExt cx="1180555" cy="379165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0CE8FB4-5ECC-B5BD-298F-74A71ADB8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2148171"/>
              <a:ext cx="1180553" cy="126319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36AAFB8-8601-0DA1-C6B0-02C5664CF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4" y="3413445"/>
              <a:ext cx="1180553" cy="126319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8920CFD-AA2B-4F56-15AF-36FB90B7F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1926" y="4676637"/>
              <a:ext cx="1180553" cy="1263192"/>
            </a:xfrm>
            <a:prstGeom prst="rect">
              <a:avLst/>
            </a:prstGeom>
          </p:spPr>
        </p:pic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6C7E56C-3DED-FEB8-AE6B-D08DABF2E74A}"/>
              </a:ext>
            </a:extLst>
          </p:cNvPr>
          <p:cNvSpPr txBox="1"/>
          <p:nvPr/>
        </p:nvSpPr>
        <p:spPr>
          <a:xfrm>
            <a:off x="11099770" y="12090495"/>
            <a:ext cx="959680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Scale-out Object Storage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w/ Intelligent Auto-tiering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86B47E-E96C-9565-A6B4-804BBD81DCFC}"/>
              </a:ext>
            </a:extLst>
          </p:cNvPr>
          <p:cNvSpPr/>
          <p:nvPr/>
        </p:nvSpPr>
        <p:spPr>
          <a:xfrm>
            <a:off x="11252487" y="4531359"/>
            <a:ext cx="9230074" cy="7211518"/>
          </a:xfrm>
          <a:prstGeom prst="rect">
            <a:avLst/>
          </a:prstGeom>
          <a:solidFill>
            <a:schemeClr val="accent2">
              <a:alpha val="5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Open Sans Light"/>
              </a:rPr>
              <a:t>OBJECT STORAGE ZONE</a:t>
            </a:r>
          </a:p>
          <a:p>
            <a:pPr algn="ctr"/>
            <a:r>
              <a:rPr lang="en-US" sz="4800" b="1" dirty="0">
                <a:latin typeface="Open Sans Light"/>
              </a:rPr>
              <a:t>us-east-1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2E44B5-6B11-0652-1729-35E966499D19}"/>
              </a:ext>
            </a:extLst>
          </p:cNvPr>
          <p:cNvGrpSpPr/>
          <p:nvPr/>
        </p:nvGrpSpPr>
        <p:grpSpPr>
          <a:xfrm>
            <a:off x="11283136" y="4505884"/>
            <a:ext cx="9199420" cy="5054676"/>
            <a:chOff x="5600838" y="2252942"/>
            <a:chExt cx="4640440" cy="252733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31D51B-ADC8-19E3-CA3B-279890A708D8}"/>
                </a:ext>
              </a:extLst>
            </p:cNvPr>
            <p:cNvSpPr/>
            <p:nvPr/>
          </p:nvSpPr>
          <p:spPr>
            <a:xfrm>
              <a:off x="6913880" y="2252942"/>
              <a:ext cx="3327398" cy="2527338"/>
            </a:xfrm>
            <a:prstGeom prst="rect">
              <a:avLst/>
            </a:prstGeom>
            <a:solidFill>
              <a:schemeClr val="accent2">
                <a:alpha val="8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Open Sans Light"/>
                </a:rPr>
                <a:t>HYBRID</a:t>
              </a:r>
            </a:p>
            <a:p>
              <a:pPr algn="ctr"/>
              <a:r>
                <a:rPr lang="en-US" sz="4000" b="1" dirty="0">
                  <a:latin typeface="Open Sans Light"/>
                </a:rPr>
                <a:t>EC + EC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DCDDC1-3587-2D48-4542-871727D93E35}"/>
                </a:ext>
              </a:extLst>
            </p:cNvPr>
            <p:cNvSpPr/>
            <p:nvPr/>
          </p:nvSpPr>
          <p:spPr>
            <a:xfrm>
              <a:off x="5600838" y="2255808"/>
              <a:ext cx="1313041" cy="2519124"/>
            </a:xfrm>
            <a:prstGeom prst="rect">
              <a:avLst/>
            </a:prstGeom>
            <a:solidFill>
              <a:schemeClr val="bg2">
                <a:lumMod val="50000"/>
                <a:alpha val="8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Open Sans Light"/>
                </a:rPr>
                <a:t>“STANDARD”</a:t>
              </a:r>
            </a:p>
            <a:p>
              <a:pPr algn="ctr"/>
              <a:r>
                <a:rPr lang="en-US" sz="2400" b="1" dirty="0">
                  <a:latin typeface="Open Sans Light"/>
                </a:rPr>
                <a:t>Storage-Class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057560-8A34-1A9B-659E-BB6F154A9169}"/>
              </a:ext>
            </a:extLst>
          </p:cNvPr>
          <p:cNvGrpSpPr/>
          <p:nvPr/>
        </p:nvGrpSpPr>
        <p:grpSpPr>
          <a:xfrm>
            <a:off x="11283136" y="9717221"/>
            <a:ext cx="9199420" cy="2020158"/>
            <a:chOff x="5641568" y="4858610"/>
            <a:chExt cx="4599710" cy="101007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0432F8-8BBD-1832-F83B-279446BC23B2}"/>
                </a:ext>
              </a:extLst>
            </p:cNvPr>
            <p:cNvSpPr/>
            <p:nvPr/>
          </p:nvSpPr>
          <p:spPr>
            <a:xfrm>
              <a:off x="6913879" y="4858610"/>
              <a:ext cx="3327399" cy="1002956"/>
            </a:xfrm>
            <a:prstGeom prst="rect">
              <a:avLst/>
            </a:prstGeom>
            <a:solidFill>
              <a:schemeClr val="accent2">
                <a:alpha val="8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Open Sans Light"/>
                </a:rPr>
                <a:t>ALL-FLASH</a:t>
              </a:r>
            </a:p>
            <a:p>
              <a:pPr algn="ctr"/>
              <a:r>
                <a:rPr lang="en-US" sz="3600" b="1" dirty="0">
                  <a:latin typeface="Open Sans Light"/>
                </a:rPr>
                <a:t>REPLICA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9E579A-FEE6-F781-4A5A-7672BFE77D3E}"/>
                </a:ext>
              </a:extLst>
            </p:cNvPr>
            <p:cNvSpPr/>
            <p:nvPr/>
          </p:nvSpPr>
          <p:spPr>
            <a:xfrm>
              <a:off x="5641568" y="4865733"/>
              <a:ext cx="1272312" cy="1002956"/>
            </a:xfrm>
            <a:prstGeom prst="rect">
              <a:avLst/>
            </a:prstGeom>
            <a:solidFill>
              <a:schemeClr val="bg2">
                <a:lumMod val="50000"/>
                <a:alpha val="89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latin typeface="Open Sans Light"/>
                </a:rPr>
                <a:t>“PERFORMANCE”</a:t>
              </a:r>
            </a:p>
            <a:p>
              <a:pPr algn="ctr"/>
              <a:r>
                <a:rPr lang="en-US" sz="2200" b="1" dirty="0">
                  <a:latin typeface="Open Sans Light"/>
                </a:rPr>
                <a:t>Storage-Class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CF7108-2332-3A50-97D9-9566A583F5C2}"/>
              </a:ext>
            </a:extLst>
          </p:cNvPr>
          <p:cNvGrpSpPr/>
          <p:nvPr/>
        </p:nvGrpSpPr>
        <p:grpSpPr>
          <a:xfrm>
            <a:off x="3373617" y="7201450"/>
            <a:ext cx="3083994" cy="2419544"/>
            <a:chOff x="810242" y="2483388"/>
            <a:chExt cx="1180551" cy="9262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760A88-7658-65D8-F9FD-7BD0268AC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242" y="2483388"/>
              <a:ext cx="1180551" cy="1062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8B601B-B9B0-2B82-D713-17F81BC36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242" y="2600524"/>
              <a:ext cx="1180551" cy="1062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59635A-172D-FB0B-D181-C88ABEE24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242" y="2717660"/>
              <a:ext cx="1180551" cy="1062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11AC1D-3BA5-BA73-837C-D3A0430F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242" y="2834796"/>
              <a:ext cx="1180551" cy="1062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C6EF77D-4DFB-2BF0-408C-99FC800D5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242" y="2951932"/>
              <a:ext cx="1180551" cy="10625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8E60A52-73DA-AADA-EC80-69B7ECA6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242" y="3069068"/>
              <a:ext cx="1180551" cy="10625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B264066-8DA9-543C-9150-D1AB6B64F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242" y="3186204"/>
              <a:ext cx="1180551" cy="1062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E0FFB3-4841-4CBB-74A7-82A5D8A9A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242" y="3303338"/>
              <a:ext cx="1180551" cy="106250"/>
            </a:xfrm>
            <a:prstGeom prst="rect">
              <a:avLst/>
            </a:prstGeom>
          </p:spPr>
        </p:pic>
      </p:grpSp>
      <p:sp>
        <p:nvSpPr>
          <p:cNvPr id="31" name="Cube 30">
            <a:extLst>
              <a:ext uri="{FF2B5EF4-FFF2-40B4-BE49-F238E27FC236}">
                <a16:creationId xmlns:a16="http://schemas.microsoft.com/office/drawing/2014/main" id="{013765C6-B140-11A8-27F8-723D312902A8}"/>
              </a:ext>
            </a:extLst>
          </p:cNvPr>
          <p:cNvSpPr/>
          <p:nvPr/>
        </p:nvSpPr>
        <p:spPr>
          <a:xfrm>
            <a:off x="4950836" y="6624549"/>
            <a:ext cx="609600" cy="661454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0A033711-3AAF-F7E1-6481-147A84DE5BE9}"/>
              </a:ext>
            </a:extLst>
          </p:cNvPr>
          <p:cNvSpPr/>
          <p:nvPr/>
        </p:nvSpPr>
        <p:spPr>
          <a:xfrm>
            <a:off x="6833628" y="8369405"/>
            <a:ext cx="609600" cy="661454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B3D28E27-0999-0136-6104-5CBF95ECAAB9}"/>
              </a:ext>
            </a:extLst>
          </p:cNvPr>
          <p:cNvSpPr/>
          <p:nvPr/>
        </p:nvSpPr>
        <p:spPr>
          <a:xfrm>
            <a:off x="5505842" y="8044198"/>
            <a:ext cx="1158436" cy="1136492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id="{26E89FD1-B321-62C7-F4C9-8FD96ABC7C9C}"/>
              </a:ext>
            </a:extLst>
          </p:cNvPr>
          <p:cNvSpPr/>
          <p:nvPr/>
        </p:nvSpPr>
        <p:spPr>
          <a:xfrm>
            <a:off x="5776792" y="6083606"/>
            <a:ext cx="1361636" cy="1419168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70" name="Cube 69">
            <a:extLst>
              <a:ext uri="{FF2B5EF4-FFF2-40B4-BE49-F238E27FC236}">
                <a16:creationId xmlns:a16="http://schemas.microsoft.com/office/drawing/2014/main" id="{CB6C1EDE-30D4-DAD2-BB27-8ACF3EE975BB}"/>
              </a:ext>
            </a:extLst>
          </p:cNvPr>
          <p:cNvSpPr/>
          <p:nvPr/>
        </p:nvSpPr>
        <p:spPr>
          <a:xfrm>
            <a:off x="5871457" y="9613818"/>
            <a:ext cx="356634" cy="38117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71" name="Cube 70">
            <a:extLst>
              <a:ext uri="{FF2B5EF4-FFF2-40B4-BE49-F238E27FC236}">
                <a16:creationId xmlns:a16="http://schemas.microsoft.com/office/drawing/2014/main" id="{88EA324E-83FA-3258-E247-0A9CC94DD490}"/>
              </a:ext>
            </a:extLst>
          </p:cNvPr>
          <p:cNvSpPr/>
          <p:nvPr/>
        </p:nvSpPr>
        <p:spPr>
          <a:xfrm>
            <a:off x="4979859" y="8518198"/>
            <a:ext cx="356634" cy="38117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72" name="Cube 71">
            <a:extLst>
              <a:ext uri="{FF2B5EF4-FFF2-40B4-BE49-F238E27FC236}">
                <a16:creationId xmlns:a16="http://schemas.microsoft.com/office/drawing/2014/main" id="{2A6088D6-4690-9B62-C2B1-7594095E1498}"/>
              </a:ext>
            </a:extLst>
          </p:cNvPr>
          <p:cNvSpPr/>
          <p:nvPr/>
        </p:nvSpPr>
        <p:spPr>
          <a:xfrm>
            <a:off x="5394267" y="9606112"/>
            <a:ext cx="356634" cy="38117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73" name="Cube 72">
            <a:extLst>
              <a:ext uri="{FF2B5EF4-FFF2-40B4-BE49-F238E27FC236}">
                <a16:creationId xmlns:a16="http://schemas.microsoft.com/office/drawing/2014/main" id="{58AF0687-AA40-55DB-EDC4-AA2C2C5D2C8E}"/>
              </a:ext>
            </a:extLst>
          </p:cNvPr>
          <p:cNvSpPr/>
          <p:nvPr/>
        </p:nvSpPr>
        <p:spPr>
          <a:xfrm>
            <a:off x="6348647" y="9588246"/>
            <a:ext cx="356634" cy="38117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74" name="Cube 73">
            <a:extLst>
              <a:ext uri="{FF2B5EF4-FFF2-40B4-BE49-F238E27FC236}">
                <a16:creationId xmlns:a16="http://schemas.microsoft.com/office/drawing/2014/main" id="{404C219C-8079-EA2F-DE7B-BD15BFF849B5}"/>
              </a:ext>
            </a:extLst>
          </p:cNvPr>
          <p:cNvSpPr/>
          <p:nvPr/>
        </p:nvSpPr>
        <p:spPr>
          <a:xfrm>
            <a:off x="4950837" y="9613818"/>
            <a:ext cx="356634" cy="38117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75" name="Cube 74">
            <a:extLst>
              <a:ext uri="{FF2B5EF4-FFF2-40B4-BE49-F238E27FC236}">
                <a16:creationId xmlns:a16="http://schemas.microsoft.com/office/drawing/2014/main" id="{5971A671-E97D-1583-549C-0F508DC05286}"/>
              </a:ext>
            </a:extLst>
          </p:cNvPr>
          <p:cNvSpPr/>
          <p:nvPr/>
        </p:nvSpPr>
        <p:spPr>
          <a:xfrm>
            <a:off x="7355078" y="5980888"/>
            <a:ext cx="1361636" cy="1419168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78D275E-9A29-B863-A780-4D50F89DAFC5}"/>
              </a:ext>
            </a:extLst>
          </p:cNvPr>
          <p:cNvSpPr txBox="1"/>
          <p:nvPr/>
        </p:nvSpPr>
        <p:spPr>
          <a:xfrm>
            <a:off x="3442201" y="10085197"/>
            <a:ext cx="301541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Clients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3C008165-CCE5-5EE0-B150-26E7E3FF5B63}"/>
              </a:ext>
            </a:extLst>
          </p:cNvPr>
          <p:cNvSpPr txBox="1">
            <a:spLocks/>
          </p:cNvSpPr>
          <p:nvPr/>
        </p:nvSpPr>
        <p:spPr>
          <a:xfrm>
            <a:off x="1143000" y="1207009"/>
            <a:ext cx="22094952" cy="1386098"/>
          </a:xfrm>
          <a:prstGeom prst="rect">
            <a:avLst/>
          </a:prstGeom>
          <a:noFill/>
        </p:spPr>
        <p:txBody>
          <a:bodyPr lIns="0" tIns="0" rIns="0" bIns="0" anchor="b" anchorCtr="0">
            <a:noAutofit/>
          </a:bodyPr>
          <a:lstStyle>
            <a:lvl1pPr algn="l" defTabSz="5435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Open Sans"/>
              </a:defRPr>
            </a:lvl1pPr>
          </a:lstStyle>
          <a:p>
            <a:pPr defTabSz="1087010">
              <a:defRPr/>
            </a:pPr>
            <a:r>
              <a:rPr lang="en-US" sz="7200" dirty="0">
                <a:solidFill>
                  <a:srgbClr val="6EBE49"/>
                </a:solidFill>
                <a:latin typeface="Arial" panose="020B0604020202020204"/>
              </a:rPr>
              <a:t>Intelligent Data-placement / Auto-tiering</a:t>
            </a:r>
          </a:p>
        </p:txBody>
      </p:sp>
    </p:spTree>
    <p:extLst>
      <p:ext uri="{BB962C8B-B14F-4D97-AF65-F5344CB8AC3E}">
        <p14:creationId xmlns:p14="http://schemas.microsoft.com/office/powerpoint/2010/main" val="146875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39284 0.2870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1435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2914 0.1569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7847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35885 -0.0192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3" y="-97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34362 0.015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76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36028 0.0217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108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1224 0.1016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12" y="506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312 0.0810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56" y="405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31849 0.0252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25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43398 0.0203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93" y="101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27877 -0.0840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" grpId="0" animBg="1"/>
      <p:bldP spid="31" grpId="0" animBg="1"/>
      <p:bldP spid="31" grpId="1" animBg="1"/>
      <p:bldP spid="41" grpId="0" animBg="1"/>
      <p:bldP spid="41" grpId="1" animBg="1"/>
      <p:bldP spid="43" grpId="0" animBg="1"/>
      <p:bldP spid="43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E20AC7A-A25C-0480-4EC0-5075A08CE3D1}"/>
              </a:ext>
            </a:extLst>
          </p:cNvPr>
          <p:cNvGrpSpPr/>
          <p:nvPr/>
        </p:nvGrpSpPr>
        <p:grpSpPr>
          <a:xfrm>
            <a:off x="1624886" y="3387123"/>
            <a:ext cx="5118228" cy="3617350"/>
            <a:chOff x="812443" y="1693561"/>
            <a:chExt cx="2559114" cy="18086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B804471-8AEC-9345-AD54-795631F0A432}"/>
                </a:ext>
              </a:extLst>
            </p:cNvPr>
            <p:cNvGrpSpPr/>
            <p:nvPr/>
          </p:nvGrpSpPr>
          <p:grpSpPr>
            <a:xfrm>
              <a:off x="812443" y="1693561"/>
              <a:ext cx="2559114" cy="1808675"/>
              <a:chOff x="3574399" y="2120900"/>
              <a:chExt cx="3248428" cy="1808675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85CA638-4E60-C2F6-37B7-6F10F94B35BC}"/>
                  </a:ext>
                </a:extLst>
              </p:cNvPr>
              <p:cNvSpPr/>
              <p:nvPr/>
            </p:nvSpPr>
            <p:spPr>
              <a:xfrm>
                <a:off x="3574399" y="2120900"/>
                <a:ext cx="3248428" cy="1808675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latin typeface="Open Sans Light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4E1EA28-65B1-A443-1EBF-3DEDE6D21AD2}"/>
                  </a:ext>
                </a:extLst>
              </p:cNvPr>
              <p:cNvSpPr txBox="1"/>
              <p:nvPr/>
            </p:nvSpPr>
            <p:spPr>
              <a:xfrm>
                <a:off x="3574399" y="2165694"/>
                <a:ext cx="3248428" cy="23083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2"/>
                    </a:solidFill>
                  </a:rPr>
                  <a:t>Initial Deployment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9DC2C8-96D9-1963-3774-F27E1BD82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018" y="2127199"/>
              <a:ext cx="1180553" cy="12631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AE3A5A-1A83-69D7-2414-36609BE58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16146" y="2127199"/>
              <a:ext cx="1180553" cy="126319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5D0A885-E1A7-82F4-080B-09DDAF4EB033}"/>
              </a:ext>
            </a:extLst>
          </p:cNvPr>
          <p:cNvGrpSpPr/>
          <p:nvPr/>
        </p:nvGrpSpPr>
        <p:grpSpPr>
          <a:xfrm>
            <a:off x="6744908" y="3387123"/>
            <a:ext cx="5118228" cy="3617350"/>
            <a:chOff x="3372454" y="1693561"/>
            <a:chExt cx="2559114" cy="18086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E517AFB-C20C-EF89-16E1-8FD5B0C3CE8B}"/>
                </a:ext>
              </a:extLst>
            </p:cNvPr>
            <p:cNvGrpSpPr/>
            <p:nvPr/>
          </p:nvGrpSpPr>
          <p:grpSpPr>
            <a:xfrm>
              <a:off x="3372454" y="1693561"/>
              <a:ext cx="2559114" cy="1808675"/>
              <a:chOff x="3574399" y="2120900"/>
              <a:chExt cx="3248428" cy="180867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006E77C-1E45-9474-4252-0635805BA1B0}"/>
                  </a:ext>
                </a:extLst>
              </p:cNvPr>
              <p:cNvSpPr/>
              <p:nvPr/>
            </p:nvSpPr>
            <p:spPr>
              <a:xfrm>
                <a:off x="3574399" y="2120900"/>
                <a:ext cx="3248428" cy="1808675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latin typeface="Open Sans Light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B6040C7-BFD2-FB50-689E-0CA9A1F98F72}"/>
                  </a:ext>
                </a:extLst>
              </p:cNvPr>
              <p:cNvSpPr txBox="1"/>
              <p:nvPr/>
            </p:nvSpPr>
            <p:spPr>
              <a:xfrm>
                <a:off x="3574399" y="2165694"/>
                <a:ext cx="3248428" cy="23083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2"/>
                    </a:solidFill>
                  </a:rPr>
                  <a:t>Expansion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BD830B-965C-E578-E121-4D0EA9288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4029" y="2127199"/>
              <a:ext cx="1180553" cy="12631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F2BE76-287D-BF0F-0F56-D14156B9F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6157" y="2127199"/>
              <a:ext cx="1180553" cy="126319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5CCD61-9362-C68A-C89F-63BECB93F18F}"/>
              </a:ext>
            </a:extLst>
          </p:cNvPr>
          <p:cNvGrpSpPr/>
          <p:nvPr/>
        </p:nvGrpSpPr>
        <p:grpSpPr>
          <a:xfrm>
            <a:off x="11863137" y="3387123"/>
            <a:ext cx="10253326" cy="3617350"/>
            <a:chOff x="5931568" y="1693561"/>
            <a:chExt cx="5126663" cy="18086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A7BE7F-9650-43AF-B027-2764B435FA0A}"/>
                </a:ext>
              </a:extLst>
            </p:cNvPr>
            <p:cNvGrpSpPr/>
            <p:nvPr/>
          </p:nvGrpSpPr>
          <p:grpSpPr>
            <a:xfrm>
              <a:off x="6054883" y="2127199"/>
              <a:ext cx="1180554" cy="1263192"/>
              <a:chOff x="5979859" y="2164711"/>
              <a:chExt cx="1180554" cy="126319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475BCF8-F4E9-C34E-FCB9-35DCE59DE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79860" y="2164711"/>
                <a:ext cx="1180553" cy="1263192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68C26F2-8919-61C5-1CDD-8254CE8CCD42}"/>
                  </a:ext>
                </a:extLst>
              </p:cNvPr>
              <p:cNvGrpSpPr/>
              <p:nvPr/>
            </p:nvGrpSpPr>
            <p:grpSpPr>
              <a:xfrm>
                <a:off x="5979859" y="2164711"/>
                <a:ext cx="1180552" cy="209598"/>
                <a:chOff x="5979859" y="2164711"/>
                <a:chExt cx="1180552" cy="209598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B568847-F663-FF0B-B40F-90583B28B2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79859" y="2164711"/>
                  <a:ext cx="1180552" cy="106250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4243E3F-46DD-2BCF-0E83-A9DCF197DE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979859" y="2268059"/>
                  <a:ext cx="1180552" cy="1062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15E4D95-961C-2151-EBAB-88C443D3DAF8}"/>
                </a:ext>
              </a:extLst>
            </p:cNvPr>
            <p:cNvGrpSpPr/>
            <p:nvPr/>
          </p:nvGrpSpPr>
          <p:grpSpPr>
            <a:xfrm>
              <a:off x="7303099" y="2127199"/>
              <a:ext cx="1180553" cy="1263192"/>
              <a:chOff x="7270276" y="2164711"/>
              <a:chExt cx="1180553" cy="1263192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5346CC87-83F3-88B2-F22F-1438FD128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70276" y="216471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03FEB0FF-F6DB-783E-C758-B2F5B21E3C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0276" y="2274339"/>
                <a:ext cx="1180553" cy="110185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F08930D-0A16-4CAB-9384-E691389CE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70276" y="2164711"/>
                <a:ext cx="1180553" cy="110185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B37D4DE-60E5-56CE-E11A-48C7F785606B}"/>
                </a:ext>
              </a:extLst>
            </p:cNvPr>
            <p:cNvGrpSpPr/>
            <p:nvPr/>
          </p:nvGrpSpPr>
          <p:grpSpPr>
            <a:xfrm>
              <a:off x="5931568" y="1693561"/>
              <a:ext cx="5126663" cy="1808675"/>
              <a:chOff x="3574399" y="2120900"/>
              <a:chExt cx="3248428" cy="180867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DD0E70B-E58E-871A-3FCC-A44E68D98B2A}"/>
                  </a:ext>
                </a:extLst>
              </p:cNvPr>
              <p:cNvSpPr/>
              <p:nvPr/>
            </p:nvSpPr>
            <p:spPr>
              <a:xfrm>
                <a:off x="3574399" y="2120900"/>
                <a:ext cx="3248428" cy="1808675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latin typeface="Open Sans Light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2FA33AB-DAF4-7C76-B530-71DEE016F186}"/>
                  </a:ext>
                </a:extLst>
              </p:cNvPr>
              <p:cNvSpPr txBox="1"/>
              <p:nvPr/>
            </p:nvSpPr>
            <p:spPr>
              <a:xfrm>
                <a:off x="3574399" y="2165694"/>
                <a:ext cx="3248428" cy="230833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2"/>
                    </a:solidFill>
                  </a:rPr>
                  <a:t>Expansion</a:t>
                </a:r>
              </a:p>
            </p:txBody>
          </p:sp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73E39AD-E2B5-E070-4502-A46FC5211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6625" y="2127199"/>
              <a:ext cx="1180553" cy="1263192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4F6105A-D595-4390-A0AA-9E22B479D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98131" y="2127199"/>
              <a:ext cx="1180553" cy="1263192"/>
            </a:xfrm>
            <a:prstGeom prst="rect">
              <a:avLst/>
            </a:prstGeom>
          </p:spPr>
        </p:pic>
      </p:grpSp>
      <p:sp>
        <p:nvSpPr>
          <p:cNvPr id="114" name="Double Wave 113">
            <a:extLst>
              <a:ext uri="{FF2B5EF4-FFF2-40B4-BE49-F238E27FC236}">
                <a16:creationId xmlns:a16="http://schemas.microsoft.com/office/drawing/2014/main" id="{12E990CA-5F9A-EEE4-215E-B67D57CC4324}"/>
              </a:ext>
            </a:extLst>
          </p:cNvPr>
          <p:cNvSpPr/>
          <p:nvPr/>
        </p:nvSpPr>
        <p:spPr>
          <a:xfrm>
            <a:off x="1792798" y="5751529"/>
            <a:ext cx="4734612" cy="976422"/>
          </a:xfrm>
          <a:prstGeom prst="doubleWav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116" name="Double Wave 115">
            <a:extLst>
              <a:ext uri="{FF2B5EF4-FFF2-40B4-BE49-F238E27FC236}">
                <a16:creationId xmlns:a16="http://schemas.microsoft.com/office/drawing/2014/main" id="{EE6435B8-7176-CE3C-C3D8-965C8C4D5BFB}"/>
              </a:ext>
            </a:extLst>
          </p:cNvPr>
          <p:cNvSpPr/>
          <p:nvPr/>
        </p:nvSpPr>
        <p:spPr>
          <a:xfrm>
            <a:off x="1807482" y="5316190"/>
            <a:ext cx="4734612" cy="1464592"/>
          </a:xfrm>
          <a:prstGeom prst="doubleWav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117" name="Double Wave 116">
            <a:extLst>
              <a:ext uri="{FF2B5EF4-FFF2-40B4-BE49-F238E27FC236}">
                <a16:creationId xmlns:a16="http://schemas.microsoft.com/office/drawing/2014/main" id="{6D64AD91-D955-23B3-F213-BBE09B3CA797}"/>
              </a:ext>
            </a:extLst>
          </p:cNvPr>
          <p:cNvSpPr/>
          <p:nvPr/>
        </p:nvSpPr>
        <p:spPr>
          <a:xfrm>
            <a:off x="1807484" y="5804361"/>
            <a:ext cx="9932504" cy="976422"/>
          </a:xfrm>
          <a:prstGeom prst="doubleWav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118" name="Double Wave 117">
            <a:extLst>
              <a:ext uri="{FF2B5EF4-FFF2-40B4-BE49-F238E27FC236}">
                <a16:creationId xmlns:a16="http://schemas.microsoft.com/office/drawing/2014/main" id="{10DE2002-D782-9486-620E-56A5716CD9AD}"/>
              </a:ext>
            </a:extLst>
          </p:cNvPr>
          <p:cNvSpPr/>
          <p:nvPr/>
        </p:nvSpPr>
        <p:spPr>
          <a:xfrm>
            <a:off x="1807486" y="5411117"/>
            <a:ext cx="9932504" cy="1418258"/>
          </a:xfrm>
          <a:prstGeom prst="doubleWav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119" name="Double Wave 118">
            <a:extLst>
              <a:ext uri="{FF2B5EF4-FFF2-40B4-BE49-F238E27FC236}">
                <a16:creationId xmlns:a16="http://schemas.microsoft.com/office/drawing/2014/main" id="{EA60E308-CC48-A41E-4AF3-5A8D2E61E095}"/>
              </a:ext>
            </a:extLst>
          </p:cNvPr>
          <p:cNvSpPr/>
          <p:nvPr/>
        </p:nvSpPr>
        <p:spPr>
          <a:xfrm>
            <a:off x="1792798" y="5828657"/>
            <a:ext cx="20173948" cy="976422"/>
          </a:xfrm>
          <a:prstGeom prst="doubleWav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120" name="Double Wave 119">
            <a:extLst>
              <a:ext uri="{FF2B5EF4-FFF2-40B4-BE49-F238E27FC236}">
                <a16:creationId xmlns:a16="http://schemas.microsoft.com/office/drawing/2014/main" id="{47C64A6C-332F-94C4-29D9-26A766602B56}"/>
              </a:ext>
            </a:extLst>
          </p:cNvPr>
          <p:cNvSpPr/>
          <p:nvPr/>
        </p:nvSpPr>
        <p:spPr>
          <a:xfrm>
            <a:off x="1807486" y="5316190"/>
            <a:ext cx="20159260" cy="1533128"/>
          </a:xfrm>
          <a:prstGeom prst="doubleWav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6D7517F3-F34D-A161-36F6-059CB14183FA}"/>
              </a:ext>
            </a:extLst>
          </p:cNvPr>
          <p:cNvSpPr txBox="1">
            <a:spLocks/>
          </p:cNvSpPr>
          <p:nvPr/>
        </p:nvSpPr>
        <p:spPr>
          <a:xfrm>
            <a:off x="1516130" y="7265861"/>
            <a:ext cx="20600332" cy="4839390"/>
          </a:xfrm>
          <a:prstGeom prst="rect">
            <a:avLst/>
          </a:prstGeom>
        </p:spPr>
        <p:txBody>
          <a:bodyPr/>
          <a:lstStyle>
            <a:lvl1pPr marL="0" indent="0" algn="l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Open Sans Light"/>
              </a:defRPr>
            </a:lvl1pPr>
            <a:lvl2pPr marL="543505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1087009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1630517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2174020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2989277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783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289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794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Data rebalances across the cluster automatically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Expand by adding media and/or additional storage system with zero downtime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Shrink to phase-out old hardware and media with zero downtime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Use latest media, supports mixed media sizes and types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Use the latest servers, including certified models for major vendors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Dynamically recategorize data into different storage classes / tiers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54D32E0-E2B9-6A4C-34C0-4821DB62E97D}"/>
              </a:ext>
            </a:extLst>
          </p:cNvPr>
          <p:cNvSpPr txBox="1">
            <a:spLocks/>
          </p:cNvSpPr>
          <p:nvPr/>
        </p:nvSpPr>
        <p:spPr>
          <a:xfrm>
            <a:off x="1143000" y="1207009"/>
            <a:ext cx="22094952" cy="1386098"/>
          </a:xfrm>
          <a:prstGeom prst="rect">
            <a:avLst/>
          </a:prstGeom>
          <a:noFill/>
        </p:spPr>
        <p:txBody>
          <a:bodyPr lIns="0" tIns="0" rIns="0" bIns="0" anchor="b" anchorCtr="0">
            <a:noAutofit/>
          </a:bodyPr>
          <a:lstStyle>
            <a:lvl1pPr algn="l" defTabSz="5435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Open Sans"/>
              </a:defRPr>
            </a:lvl1pPr>
          </a:lstStyle>
          <a:p>
            <a:pPr defTabSz="1087010">
              <a:defRPr/>
            </a:pPr>
            <a:r>
              <a:rPr lang="en-US" sz="7200" dirty="0">
                <a:solidFill>
                  <a:srgbClr val="6EBE49"/>
                </a:solidFill>
                <a:latin typeface="Arial" panose="020B0604020202020204"/>
              </a:rPr>
              <a:t>Eliminate Complex Data Migrations</a:t>
            </a: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3AF81FA7-FD9C-3D35-FFDA-1A0AC383F52B}"/>
              </a:ext>
            </a:extLst>
          </p:cNvPr>
          <p:cNvSpPr/>
          <p:nvPr/>
        </p:nvSpPr>
        <p:spPr>
          <a:xfrm>
            <a:off x="6866260" y="4934983"/>
            <a:ext cx="15091108" cy="1938738"/>
          </a:xfrm>
          <a:prstGeom prst="doubleWav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8139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4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6D7517F3-F34D-A161-36F6-059CB14183FA}"/>
              </a:ext>
            </a:extLst>
          </p:cNvPr>
          <p:cNvSpPr txBox="1">
            <a:spLocks/>
          </p:cNvSpPr>
          <p:nvPr/>
        </p:nvSpPr>
        <p:spPr>
          <a:xfrm>
            <a:off x="1447800" y="6700845"/>
            <a:ext cx="20600332" cy="4839390"/>
          </a:xfrm>
          <a:prstGeom prst="rect">
            <a:avLst/>
          </a:prstGeom>
        </p:spPr>
        <p:txBody>
          <a:bodyPr/>
          <a:lstStyle>
            <a:lvl1pPr marL="0" indent="0" algn="l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Open Sans Light"/>
              </a:defRPr>
            </a:lvl1pPr>
            <a:lvl2pPr marL="543505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1087009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1630517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2174020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2989277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783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289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794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Industry Leading Durability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Hardware Erasure Coding (Seagate ADAPT) provides 99.9999% durability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Software Erasure Coding (Ceph based) provides 99.9999% durability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Combined they provide 99.999999999999% (14 nines) of durability</a:t>
            </a:r>
          </a:p>
          <a:p>
            <a:r>
              <a:rPr lang="en-US" sz="3600" dirty="0">
                <a:solidFill>
                  <a:schemeClr val="bg1"/>
                </a:solidFill>
              </a:rPr>
              <a:t>Simplified Maintenance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Drive rebuilds are localized to the Seagate Corvault units, no network impact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Can handle multiple drive failures in every node simultaneously with no downtime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9EC507-E833-DDA4-23CC-43CD1E878CAA}"/>
              </a:ext>
            </a:extLst>
          </p:cNvPr>
          <p:cNvGrpSpPr/>
          <p:nvPr/>
        </p:nvGrpSpPr>
        <p:grpSpPr>
          <a:xfrm>
            <a:off x="6098509" y="3604940"/>
            <a:ext cx="12560090" cy="2526384"/>
            <a:chOff x="3049254" y="1573870"/>
            <a:chExt cx="6280045" cy="12631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9DC2C8-96D9-1963-3774-F27E1BD82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9254" y="1573870"/>
              <a:ext cx="1180553" cy="12631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AE3A5A-1A83-69D7-2414-36609BE58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4127" y="1573870"/>
              <a:ext cx="1180553" cy="126319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BD830B-965C-E578-E121-4D0EA9288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9000" y="1573870"/>
              <a:ext cx="1180553" cy="126319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F2BE76-287D-BF0F-0F56-D14156B9F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3873" y="1573870"/>
              <a:ext cx="1180553" cy="126319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AA882B-DE9D-9468-D676-28BB4BE3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8746" y="1573870"/>
              <a:ext cx="1180553" cy="126319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FA26FF-840B-3B62-8D98-A8CEEE43678F}"/>
              </a:ext>
            </a:extLst>
          </p:cNvPr>
          <p:cNvGrpSpPr/>
          <p:nvPr/>
        </p:nvGrpSpPr>
        <p:grpSpPr>
          <a:xfrm>
            <a:off x="6069078" y="4171824"/>
            <a:ext cx="2390536" cy="1806432"/>
            <a:chOff x="1299524" y="1654862"/>
            <a:chExt cx="1195268" cy="903216"/>
          </a:xfrm>
        </p:grpSpPr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13E24625-0DDC-6AD0-6AA3-06431F7F4502}"/>
                </a:ext>
              </a:extLst>
            </p:cNvPr>
            <p:cNvSpPr/>
            <p:nvPr/>
          </p:nvSpPr>
          <p:spPr>
            <a:xfrm>
              <a:off x="1299524" y="1654862"/>
              <a:ext cx="1195267" cy="411112"/>
            </a:xfrm>
            <a:prstGeom prst="leftRightArrow">
              <a:avLst>
                <a:gd name="adj1" fmla="val 65969"/>
                <a:gd name="adj2" fmla="val 5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HW Erasure Coding</a:t>
              </a:r>
            </a:p>
          </p:txBody>
        </p:sp>
        <p:sp>
          <p:nvSpPr>
            <p:cNvPr id="13" name="Arrow: Left-Right 12">
              <a:extLst>
                <a:ext uri="{FF2B5EF4-FFF2-40B4-BE49-F238E27FC236}">
                  <a16:creationId xmlns:a16="http://schemas.microsoft.com/office/drawing/2014/main" id="{F57CCEA0-EF18-9E0F-CA44-8F6FF2A174F5}"/>
                </a:ext>
              </a:extLst>
            </p:cNvPr>
            <p:cNvSpPr/>
            <p:nvPr/>
          </p:nvSpPr>
          <p:spPr>
            <a:xfrm>
              <a:off x="1299525" y="2146966"/>
              <a:ext cx="1195267" cy="411112"/>
            </a:xfrm>
            <a:prstGeom prst="leftRightArrow">
              <a:avLst>
                <a:gd name="adj1" fmla="val 65969"/>
                <a:gd name="adj2" fmla="val 5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HW Erasure Coding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9E2AA9-752A-6F69-6EA7-9A923F12CA14}"/>
              </a:ext>
            </a:extLst>
          </p:cNvPr>
          <p:cNvGrpSpPr/>
          <p:nvPr/>
        </p:nvGrpSpPr>
        <p:grpSpPr>
          <a:xfrm>
            <a:off x="8618824" y="4171824"/>
            <a:ext cx="2390536" cy="1806432"/>
            <a:chOff x="1299524" y="1654862"/>
            <a:chExt cx="1195268" cy="903216"/>
          </a:xfrm>
        </p:grpSpPr>
        <p:sp>
          <p:nvSpPr>
            <p:cNvPr id="28" name="Arrow: Left-Right 27">
              <a:extLst>
                <a:ext uri="{FF2B5EF4-FFF2-40B4-BE49-F238E27FC236}">
                  <a16:creationId xmlns:a16="http://schemas.microsoft.com/office/drawing/2014/main" id="{46982FC2-50AD-8341-D136-5874027E5570}"/>
                </a:ext>
              </a:extLst>
            </p:cNvPr>
            <p:cNvSpPr/>
            <p:nvPr/>
          </p:nvSpPr>
          <p:spPr>
            <a:xfrm>
              <a:off x="1299524" y="1654862"/>
              <a:ext cx="1195267" cy="411112"/>
            </a:xfrm>
            <a:prstGeom prst="leftRightArrow">
              <a:avLst>
                <a:gd name="adj1" fmla="val 65969"/>
                <a:gd name="adj2" fmla="val 5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HW Erasure Coding</a:t>
              </a:r>
            </a:p>
          </p:txBody>
        </p:sp>
        <p:sp>
          <p:nvSpPr>
            <p:cNvPr id="29" name="Arrow: Left-Right 28">
              <a:extLst>
                <a:ext uri="{FF2B5EF4-FFF2-40B4-BE49-F238E27FC236}">
                  <a16:creationId xmlns:a16="http://schemas.microsoft.com/office/drawing/2014/main" id="{83B47E02-2FB1-73A7-2BE2-3E13FBD82AA9}"/>
                </a:ext>
              </a:extLst>
            </p:cNvPr>
            <p:cNvSpPr/>
            <p:nvPr/>
          </p:nvSpPr>
          <p:spPr>
            <a:xfrm>
              <a:off x="1299525" y="2146966"/>
              <a:ext cx="1195267" cy="411112"/>
            </a:xfrm>
            <a:prstGeom prst="leftRightArrow">
              <a:avLst>
                <a:gd name="adj1" fmla="val 65969"/>
                <a:gd name="adj2" fmla="val 5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HW Erasure Coding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1259E6-CB6A-34F6-FBFE-5FE17A817A76}"/>
              </a:ext>
            </a:extLst>
          </p:cNvPr>
          <p:cNvGrpSpPr/>
          <p:nvPr/>
        </p:nvGrpSpPr>
        <p:grpSpPr>
          <a:xfrm>
            <a:off x="11183284" y="4171824"/>
            <a:ext cx="2390536" cy="1806432"/>
            <a:chOff x="1299524" y="1654862"/>
            <a:chExt cx="1195268" cy="903216"/>
          </a:xfrm>
        </p:grpSpPr>
        <p:sp>
          <p:nvSpPr>
            <p:cNvPr id="31" name="Arrow: Left-Right 30">
              <a:extLst>
                <a:ext uri="{FF2B5EF4-FFF2-40B4-BE49-F238E27FC236}">
                  <a16:creationId xmlns:a16="http://schemas.microsoft.com/office/drawing/2014/main" id="{2660835D-C7D0-EB4A-E7B7-93149EB087B5}"/>
                </a:ext>
              </a:extLst>
            </p:cNvPr>
            <p:cNvSpPr/>
            <p:nvPr/>
          </p:nvSpPr>
          <p:spPr>
            <a:xfrm>
              <a:off x="1299524" y="1654862"/>
              <a:ext cx="1195267" cy="411112"/>
            </a:xfrm>
            <a:prstGeom prst="leftRightArrow">
              <a:avLst>
                <a:gd name="adj1" fmla="val 65969"/>
                <a:gd name="adj2" fmla="val 5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HW Erasure Coding</a:t>
              </a:r>
            </a:p>
          </p:txBody>
        </p:sp>
        <p:sp>
          <p:nvSpPr>
            <p:cNvPr id="32" name="Arrow: Left-Right 31">
              <a:extLst>
                <a:ext uri="{FF2B5EF4-FFF2-40B4-BE49-F238E27FC236}">
                  <a16:creationId xmlns:a16="http://schemas.microsoft.com/office/drawing/2014/main" id="{4BE9B710-A0E0-3BF2-7418-611776C76931}"/>
                </a:ext>
              </a:extLst>
            </p:cNvPr>
            <p:cNvSpPr/>
            <p:nvPr/>
          </p:nvSpPr>
          <p:spPr>
            <a:xfrm>
              <a:off x="1299525" y="2146966"/>
              <a:ext cx="1195267" cy="411112"/>
            </a:xfrm>
            <a:prstGeom prst="leftRightArrow">
              <a:avLst>
                <a:gd name="adj1" fmla="val 65969"/>
                <a:gd name="adj2" fmla="val 5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HW Erasure Coding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5544C8-4424-7073-8611-1F7F574474E7}"/>
              </a:ext>
            </a:extLst>
          </p:cNvPr>
          <p:cNvGrpSpPr/>
          <p:nvPr/>
        </p:nvGrpSpPr>
        <p:grpSpPr>
          <a:xfrm>
            <a:off x="13733030" y="4171824"/>
            <a:ext cx="2390536" cy="1806432"/>
            <a:chOff x="1299524" y="1654862"/>
            <a:chExt cx="1195268" cy="903216"/>
          </a:xfrm>
        </p:grpSpPr>
        <p:sp>
          <p:nvSpPr>
            <p:cNvPr id="34" name="Arrow: Left-Right 33">
              <a:extLst>
                <a:ext uri="{FF2B5EF4-FFF2-40B4-BE49-F238E27FC236}">
                  <a16:creationId xmlns:a16="http://schemas.microsoft.com/office/drawing/2014/main" id="{49F93950-81AC-B272-B78D-43CA2575216A}"/>
                </a:ext>
              </a:extLst>
            </p:cNvPr>
            <p:cNvSpPr/>
            <p:nvPr/>
          </p:nvSpPr>
          <p:spPr>
            <a:xfrm>
              <a:off x="1299524" y="1654862"/>
              <a:ext cx="1195267" cy="411112"/>
            </a:xfrm>
            <a:prstGeom prst="leftRightArrow">
              <a:avLst>
                <a:gd name="adj1" fmla="val 65969"/>
                <a:gd name="adj2" fmla="val 5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HW Erasure Coding</a:t>
              </a:r>
            </a:p>
          </p:txBody>
        </p:sp>
        <p:sp>
          <p:nvSpPr>
            <p:cNvPr id="35" name="Arrow: Left-Right 34">
              <a:extLst>
                <a:ext uri="{FF2B5EF4-FFF2-40B4-BE49-F238E27FC236}">
                  <a16:creationId xmlns:a16="http://schemas.microsoft.com/office/drawing/2014/main" id="{B8887B5F-8076-84EA-D659-BA806547925E}"/>
                </a:ext>
              </a:extLst>
            </p:cNvPr>
            <p:cNvSpPr/>
            <p:nvPr/>
          </p:nvSpPr>
          <p:spPr>
            <a:xfrm>
              <a:off x="1299525" y="2146966"/>
              <a:ext cx="1195267" cy="411112"/>
            </a:xfrm>
            <a:prstGeom prst="leftRightArrow">
              <a:avLst>
                <a:gd name="adj1" fmla="val 65969"/>
                <a:gd name="adj2" fmla="val 5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HW Erasure Coding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455767-ED6D-6255-ECFD-E621F41C39A7}"/>
              </a:ext>
            </a:extLst>
          </p:cNvPr>
          <p:cNvGrpSpPr/>
          <p:nvPr/>
        </p:nvGrpSpPr>
        <p:grpSpPr>
          <a:xfrm>
            <a:off x="16312204" y="4171824"/>
            <a:ext cx="2390536" cy="1806432"/>
            <a:chOff x="1299524" y="1654862"/>
            <a:chExt cx="1195268" cy="903216"/>
          </a:xfrm>
        </p:grpSpPr>
        <p:sp>
          <p:nvSpPr>
            <p:cNvPr id="37" name="Arrow: Left-Right 36">
              <a:extLst>
                <a:ext uri="{FF2B5EF4-FFF2-40B4-BE49-F238E27FC236}">
                  <a16:creationId xmlns:a16="http://schemas.microsoft.com/office/drawing/2014/main" id="{0F8C4EBD-6221-2731-3506-3D3C63B64AAC}"/>
                </a:ext>
              </a:extLst>
            </p:cNvPr>
            <p:cNvSpPr/>
            <p:nvPr/>
          </p:nvSpPr>
          <p:spPr>
            <a:xfrm>
              <a:off x="1299524" y="1654862"/>
              <a:ext cx="1195267" cy="411112"/>
            </a:xfrm>
            <a:prstGeom prst="leftRightArrow">
              <a:avLst>
                <a:gd name="adj1" fmla="val 65969"/>
                <a:gd name="adj2" fmla="val 5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HW Erasure Coding</a:t>
              </a:r>
            </a:p>
          </p:txBody>
        </p:sp>
        <p:sp>
          <p:nvSpPr>
            <p:cNvPr id="38" name="Arrow: Left-Right 37">
              <a:extLst>
                <a:ext uri="{FF2B5EF4-FFF2-40B4-BE49-F238E27FC236}">
                  <a16:creationId xmlns:a16="http://schemas.microsoft.com/office/drawing/2014/main" id="{300D14FC-9A0D-6CAB-DCDC-20CE50C0176A}"/>
                </a:ext>
              </a:extLst>
            </p:cNvPr>
            <p:cNvSpPr/>
            <p:nvPr/>
          </p:nvSpPr>
          <p:spPr>
            <a:xfrm>
              <a:off x="1299525" y="2146966"/>
              <a:ext cx="1195267" cy="411112"/>
            </a:xfrm>
            <a:prstGeom prst="leftRightArrow">
              <a:avLst>
                <a:gd name="adj1" fmla="val 65969"/>
                <a:gd name="adj2" fmla="val 5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+mj-lt"/>
                </a:rPr>
                <a:t>HW Erasure Coding</a:t>
              </a:r>
            </a:p>
          </p:txBody>
        </p:sp>
      </p:grpSp>
      <p:sp>
        <p:nvSpPr>
          <p:cNvPr id="40" name="Arrow: Left-Right 39">
            <a:extLst>
              <a:ext uri="{FF2B5EF4-FFF2-40B4-BE49-F238E27FC236}">
                <a16:creationId xmlns:a16="http://schemas.microsoft.com/office/drawing/2014/main" id="{23F0E1A4-234E-F16F-F1E8-600B2E0BA39B}"/>
              </a:ext>
            </a:extLst>
          </p:cNvPr>
          <p:cNvSpPr/>
          <p:nvPr/>
        </p:nvSpPr>
        <p:spPr>
          <a:xfrm>
            <a:off x="6061720" y="4011636"/>
            <a:ext cx="12633660" cy="2119688"/>
          </a:xfrm>
          <a:prstGeom prst="leftRightArrow">
            <a:avLst>
              <a:gd name="adj1" fmla="val 81148"/>
              <a:gd name="adj2" fmla="val 26930"/>
            </a:avLst>
          </a:prstGeom>
          <a:solidFill>
            <a:schemeClr val="accent2">
              <a:lumMod val="75000"/>
              <a:alpha val="71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Software Erasure Coding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EE8301-3182-3950-A9EA-8691587A70AC}"/>
              </a:ext>
            </a:extLst>
          </p:cNvPr>
          <p:cNvSpPr txBox="1">
            <a:spLocks/>
          </p:cNvSpPr>
          <p:nvPr/>
        </p:nvSpPr>
        <p:spPr>
          <a:xfrm>
            <a:off x="1447800" y="1511809"/>
            <a:ext cx="22094952" cy="1386098"/>
          </a:xfrm>
          <a:prstGeom prst="rect">
            <a:avLst/>
          </a:prstGeom>
        </p:spPr>
        <p:txBody>
          <a:bodyPr/>
          <a:lstStyle>
            <a:lvl1pPr algn="ctr" defTabSz="543505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l"/>
            <a:r>
              <a:rPr lang="en-US" sz="8000" b="1" dirty="0"/>
              <a:t>Ultra-high Durability</a:t>
            </a:r>
          </a:p>
        </p:txBody>
      </p:sp>
    </p:spTree>
    <p:extLst>
      <p:ext uri="{BB962C8B-B14F-4D97-AF65-F5344CB8AC3E}">
        <p14:creationId xmlns:p14="http://schemas.microsoft.com/office/powerpoint/2010/main" val="19341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F8AF0-E91A-DC19-D479-3554586788B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5732" y="2769480"/>
            <a:ext cx="7018712" cy="632690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Replicate unidirectionally or bidirectionally between zones.</a:t>
            </a:r>
          </a:p>
          <a:p>
            <a:r>
              <a:rPr lang="en-US" dirty="0">
                <a:solidFill>
                  <a:schemeClr val="bg1"/>
                </a:solidFill>
              </a:rPr>
              <a:t>Objects are queued to replicate automatically between sites without delay.</a:t>
            </a:r>
          </a:p>
          <a:p>
            <a:r>
              <a:rPr lang="en-US" dirty="0">
                <a:solidFill>
                  <a:schemeClr val="bg1"/>
                </a:solidFill>
              </a:rPr>
              <a:t>Clusters/zones can asymmetrical with different hardware generations, EC layouts, media sizes, types, and different sized clusters.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32E5A3-6C3F-3B76-E2E7-CB04FB378406}"/>
              </a:ext>
            </a:extLst>
          </p:cNvPr>
          <p:cNvGrpSpPr/>
          <p:nvPr/>
        </p:nvGrpSpPr>
        <p:grpSpPr>
          <a:xfrm>
            <a:off x="8800618" y="4795732"/>
            <a:ext cx="5798160" cy="4590260"/>
            <a:chOff x="5549883" y="2156335"/>
            <a:chExt cx="4798408" cy="379878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07BEF48-A131-DBCD-F381-DAFEEB5D5D5C}"/>
                </a:ext>
              </a:extLst>
            </p:cNvPr>
            <p:cNvGrpSpPr/>
            <p:nvPr/>
          </p:nvGrpSpPr>
          <p:grpSpPr>
            <a:xfrm>
              <a:off x="5549883" y="2163458"/>
              <a:ext cx="1180555" cy="3791658"/>
              <a:chOff x="3891924" y="2148171"/>
              <a:chExt cx="1180555" cy="3791658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0D79B30-CD81-BD32-2190-ABE433281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A08D780-FDD2-A1C4-1FF9-702FDB33D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1BE87C8B-E59A-169F-0560-503AFB453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0E415FB-3DAA-C740-1FA2-45CD49D329F1}"/>
                </a:ext>
              </a:extLst>
            </p:cNvPr>
            <p:cNvGrpSpPr/>
            <p:nvPr/>
          </p:nvGrpSpPr>
          <p:grpSpPr>
            <a:xfrm>
              <a:off x="6755836" y="2156335"/>
              <a:ext cx="1180555" cy="3791658"/>
              <a:chOff x="3891924" y="2148171"/>
              <a:chExt cx="1180555" cy="379165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449C170-6031-90B3-26C2-DB669F77A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EE63A4DB-D6EB-4600-377D-B02B29A41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49A4D8B8-697C-E38E-6914-220D34058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10E3D52-5EF7-DCC5-9416-DC9B34E3CE88}"/>
                </a:ext>
              </a:extLst>
            </p:cNvPr>
            <p:cNvGrpSpPr/>
            <p:nvPr/>
          </p:nvGrpSpPr>
          <p:grpSpPr>
            <a:xfrm>
              <a:off x="7961787" y="2156335"/>
              <a:ext cx="1180555" cy="3791658"/>
              <a:chOff x="3891924" y="2148171"/>
              <a:chExt cx="1180555" cy="3791658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6F23E058-1DC3-3A15-3D27-656EF26AA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A880F1E1-E2FF-B7FA-AC0F-A997A18E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B5D19B77-27DE-7E74-B25C-F78C012E1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25293827-5C7C-291F-4E88-5F06241B56A1}"/>
                </a:ext>
              </a:extLst>
            </p:cNvPr>
            <p:cNvGrpSpPr/>
            <p:nvPr/>
          </p:nvGrpSpPr>
          <p:grpSpPr>
            <a:xfrm>
              <a:off x="9167736" y="2156335"/>
              <a:ext cx="1180555" cy="3791658"/>
              <a:chOff x="3891924" y="2148171"/>
              <a:chExt cx="1180555" cy="3791658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90CE8FB4-5ECC-B5BD-298F-74A71ADB87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36AAFB8-8601-0DA1-C6B0-02C5664CF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78920CFD-AA2B-4F56-15AF-36FB90B7F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86B47E-E96C-9565-A6B4-804BBD81DCFC}"/>
                </a:ext>
              </a:extLst>
            </p:cNvPr>
            <p:cNvSpPr/>
            <p:nvPr/>
          </p:nvSpPr>
          <p:spPr>
            <a:xfrm>
              <a:off x="5626243" y="2265679"/>
              <a:ext cx="4615037" cy="3605759"/>
            </a:xfrm>
            <a:prstGeom prst="rect">
              <a:avLst/>
            </a:prstGeom>
            <a:solidFill>
              <a:schemeClr val="accent2">
                <a:alpha val="5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Open Sans Light"/>
                </a:rPr>
                <a:t>OBJECT STORAGE ZONE</a:t>
              </a:r>
            </a:p>
            <a:p>
              <a:pPr algn="ctr"/>
              <a:r>
                <a:rPr lang="en-US" sz="3200" b="1" dirty="0">
                  <a:latin typeface="Open Sans Light"/>
                </a:rPr>
                <a:t>us-east-1</a:t>
              </a: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3C008165-CCE5-5EE0-B150-26E7E3FF5B63}"/>
              </a:ext>
            </a:extLst>
          </p:cNvPr>
          <p:cNvSpPr txBox="1">
            <a:spLocks/>
          </p:cNvSpPr>
          <p:nvPr/>
        </p:nvSpPr>
        <p:spPr>
          <a:xfrm>
            <a:off x="1143000" y="456505"/>
            <a:ext cx="22094952" cy="1386098"/>
          </a:xfrm>
          <a:prstGeom prst="rect">
            <a:avLst/>
          </a:prstGeom>
          <a:noFill/>
        </p:spPr>
        <p:txBody>
          <a:bodyPr lIns="0" tIns="0" rIns="0" bIns="0" anchor="b" anchorCtr="0">
            <a:noAutofit/>
          </a:bodyPr>
          <a:lstStyle>
            <a:lvl1pPr algn="l" defTabSz="5435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Open Sans"/>
              </a:defRPr>
            </a:lvl1pPr>
          </a:lstStyle>
          <a:p>
            <a:pPr defTabSz="1087010">
              <a:defRPr/>
            </a:pPr>
            <a:r>
              <a:rPr lang="en-US" sz="7200" dirty="0">
                <a:solidFill>
                  <a:srgbClr val="6EBE49"/>
                </a:solidFill>
                <a:latin typeface="Arial" panose="020B0604020202020204"/>
              </a:rPr>
              <a:t>Multisite Zone &amp; Bucket Replication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447CCF-6C93-DD84-08F6-618E22229890}"/>
              </a:ext>
            </a:extLst>
          </p:cNvPr>
          <p:cNvGrpSpPr/>
          <p:nvPr/>
        </p:nvGrpSpPr>
        <p:grpSpPr>
          <a:xfrm>
            <a:off x="17072096" y="2593106"/>
            <a:ext cx="5798160" cy="4590260"/>
            <a:chOff x="5549883" y="2156335"/>
            <a:chExt cx="4798408" cy="379878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5576E6C-398D-025D-2AA1-EFDB619071AC}"/>
                </a:ext>
              </a:extLst>
            </p:cNvPr>
            <p:cNvGrpSpPr/>
            <p:nvPr/>
          </p:nvGrpSpPr>
          <p:grpSpPr>
            <a:xfrm>
              <a:off x="5549883" y="2163458"/>
              <a:ext cx="1180555" cy="3791658"/>
              <a:chOff x="3891924" y="2148171"/>
              <a:chExt cx="1180555" cy="3791658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C6AB49A-BBCB-22D9-CE85-8F7DE80D44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1E3047D2-87DB-5F19-2BF9-59DCBEECD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1A434C41-A9E0-25B9-163E-EF2322CD3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D24B037-0AA8-5313-9ECF-2763B9A1DEBB}"/>
                </a:ext>
              </a:extLst>
            </p:cNvPr>
            <p:cNvGrpSpPr/>
            <p:nvPr/>
          </p:nvGrpSpPr>
          <p:grpSpPr>
            <a:xfrm>
              <a:off x="6755836" y="2156335"/>
              <a:ext cx="1180555" cy="3791658"/>
              <a:chOff x="3891924" y="2148171"/>
              <a:chExt cx="1180555" cy="379165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B3BB3DF-9B39-30C0-5ACD-E903E16C1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1F8BC5ED-59D7-A48A-7792-FBF1B3948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1D43B62-F398-CC9B-EF82-D540F5298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7A4B3BF-E905-87C6-4C1D-3A535D41FC17}"/>
                </a:ext>
              </a:extLst>
            </p:cNvPr>
            <p:cNvGrpSpPr/>
            <p:nvPr/>
          </p:nvGrpSpPr>
          <p:grpSpPr>
            <a:xfrm>
              <a:off x="7961787" y="2156335"/>
              <a:ext cx="1180555" cy="3791658"/>
              <a:chOff x="3891924" y="2148171"/>
              <a:chExt cx="1180555" cy="3791658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918014F-0FEB-5B6B-EFF1-D7680CE4B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676883F-D949-9CD1-2103-43EFDE2FA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1294712-2193-77E0-FB0E-694579F95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B82213-289C-7384-C089-F8199B0E2ECD}"/>
                </a:ext>
              </a:extLst>
            </p:cNvPr>
            <p:cNvGrpSpPr/>
            <p:nvPr/>
          </p:nvGrpSpPr>
          <p:grpSpPr>
            <a:xfrm>
              <a:off x="9167736" y="2156335"/>
              <a:ext cx="1180555" cy="3791658"/>
              <a:chOff x="3891924" y="2148171"/>
              <a:chExt cx="1180555" cy="379165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900D610-2573-48A8-4339-5C30CDC24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B9213DA-5FB0-0D46-8882-F087723226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F5C6BC0-5D68-D44A-BBD8-36F95BB0B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2B5049-B06A-E345-B32A-EB8A9391ECAA}"/>
                </a:ext>
              </a:extLst>
            </p:cNvPr>
            <p:cNvSpPr/>
            <p:nvPr/>
          </p:nvSpPr>
          <p:spPr>
            <a:xfrm>
              <a:off x="5626243" y="2265679"/>
              <a:ext cx="4615037" cy="3605759"/>
            </a:xfrm>
            <a:prstGeom prst="rect">
              <a:avLst/>
            </a:prstGeom>
            <a:solidFill>
              <a:schemeClr val="accent2">
                <a:alpha val="5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Open Sans Light"/>
                </a:rPr>
                <a:t>OBJECT STORAGE ZONE</a:t>
              </a:r>
            </a:p>
            <a:p>
              <a:pPr algn="ctr"/>
              <a:r>
                <a:rPr lang="en-US" sz="3200" b="1" dirty="0">
                  <a:latin typeface="Open Sans Light"/>
                </a:rPr>
                <a:t>us-west-1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06DBB2E-832C-C4CC-D643-19A8A8C4C927}"/>
              </a:ext>
            </a:extLst>
          </p:cNvPr>
          <p:cNvGrpSpPr/>
          <p:nvPr/>
        </p:nvGrpSpPr>
        <p:grpSpPr>
          <a:xfrm>
            <a:off x="17072098" y="8091186"/>
            <a:ext cx="5798160" cy="4590260"/>
            <a:chOff x="5549883" y="2156335"/>
            <a:chExt cx="4798408" cy="379878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9D19559-18AE-D41B-9308-733EBD4ACCE7}"/>
                </a:ext>
              </a:extLst>
            </p:cNvPr>
            <p:cNvGrpSpPr/>
            <p:nvPr/>
          </p:nvGrpSpPr>
          <p:grpSpPr>
            <a:xfrm>
              <a:off x="5549883" y="2163458"/>
              <a:ext cx="1180555" cy="3791658"/>
              <a:chOff x="3891924" y="2148171"/>
              <a:chExt cx="1180555" cy="3791658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BDF15082-C1AA-2166-F641-5740A3316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7063304-D6DD-F0FA-4CA6-7210DB6F7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ED95795E-E5D2-0107-3E1A-C832B939C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B2505D6-D0A5-8524-22F2-A2436DF43047}"/>
                </a:ext>
              </a:extLst>
            </p:cNvPr>
            <p:cNvGrpSpPr/>
            <p:nvPr/>
          </p:nvGrpSpPr>
          <p:grpSpPr>
            <a:xfrm>
              <a:off x="6755836" y="2156335"/>
              <a:ext cx="1180555" cy="3791658"/>
              <a:chOff x="3891924" y="2148171"/>
              <a:chExt cx="1180555" cy="3791658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4E2D126A-BD47-0B9E-8CA1-B2EF2A4EA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5EC99F79-617A-F071-B66A-115B2D083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7419A55-DFD3-5521-1CEC-5B5ED4DB5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8742387-E766-4640-DF8D-595423A0A772}"/>
                </a:ext>
              </a:extLst>
            </p:cNvPr>
            <p:cNvGrpSpPr/>
            <p:nvPr/>
          </p:nvGrpSpPr>
          <p:grpSpPr>
            <a:xfrm>
              <a:off x="7961787" y="2156335"/>
              <a:ext cx="1180555" cy="3791658"/>
              <a:chOff x="3891924" y="2148171"/>
              <a:chExt cx="1180555" cy="3791658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6A030149-03A2-C71E-6D21-B4F5D9688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A6E1E5EC-88E5-D120-FFD8-5C1F62CCF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9444249-82FF-ECD6-7B04-945DD2826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78E9B46-8FE2-2B93-576B-527F516E1B16}"/>
                </a:ext>
              </a:extLst>
            </p:cNvPr>
            <p:cNvGrpSpPr/>
            <p:nvPr/>
          </p:nvGrpSpPr>
          <p:grpSpPr>
            <a:xfrm>
              <a:off x="9167736" y="2156335"/>
              <a:ext cx="1180555" cy="3791658"/>
              <a:chOff x="3891924" y="2148171"/>
              <a:chExt cx="1180555" cy="3791658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BAB34CEA-4F3C-FD38-06FA-6C90F4FB8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2148171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9AEB56B9-64DC-FDFB-4ADB-A0201DF32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4" y="3413445"/>
                <a:ext cx="1180553" cy="1263192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8D9EC62F-8866-8945-08F3-4390A1047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91926" y="4676637"/>
                <a:ext cx="1180553" cy="1263192"/>
              </a:xfrm>
              <a:prstGeom prst="rect">
                <a:avLst/>
              </a:prstGeom>
            </p:spPr>
          </p:pic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A74ECDA-165C-4478-2542-B976A4E46BB4}"/>
                </a:ext>
              </a:extLst>
            </p:cNvPr>
            <p:cNvSpPr/>
            <p:nvPr/>
          </p:nvSpPr>
          <p:spPr>
            <a:xfrm>
              <a:off x="5626243" y="2265679"/>
              <a:ext cx="4615037" cy="3605759"/>
            </a:xfrm>
            <a:prstGeom prst="rect">
              <a:avLst/>
            </a:prstGeom>
            <a:solidFill>
              <a:schemeClr val="accent2">
                <a:alpha val="5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Open Sans Light"/>
                </a:rPr>
                <a:t>OBJECT STORAGE ZONE</a:t>
              </a:r>
            </a:p>
            <a:p>
              <a:pPr algn="ctr"/>
              <a:r>
                <a:rPr lang="en-US" sz="3200" b="1" dirty="0">
                  <a:latin typeface="Open Sans Light"/>
                </a:rPr>
                <a:t>us-south-1</a:t>
              </a:r>
            </a:p>
          </p:txBody>
        </p:sp>
      </p:grpSp>
      <p:sp>
        <p:nvSpPr>
          <p:cNvPr id="85" name="Arrow: Left-Right 84">
            <a:extLst>
              <a:ext uri="{FF2B5EF4-FFF2-40B4-BE49-F238E27FC236}">
                <a16:creationId xmlns:a16="http://schemas.microsoft.com/office/drawing/2014/main" id="{D5679E52-79E1-6680-2D77-E0B8F08273F5}"/>
              </a:ext>
            </a:extLst>
          </p:cNvPr>
          <p:cNvSpPr/>
          <p:nvPr/>
        </p:nvSpPr>
        <p:spPr>
          <a:xfrm rot="1305383">
            <a:off x="14918534" y="8551163"/>
            <a:ext cx="1845612" cy="661254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86" name="Arrow: Left-Right 85">
            <a:extLst>
              <a:ext uri="{FF2B5EF4-FFF2-40B4-BE49-F238E27FC236}">
                <a16:creationId xmlns:a16="http://schemas.microsoft.com/office/drawing/2014/main" id="{0F5572FB-09A1-B90A-BB5F-BCD5861CB011}"/>
              </a:ext>
            </a:extLst>
          </p:cNvPr>
          <p:cNvSpPr/>
          <p:nvPr/>
        </p:nvSpPr>
        <p:spPr>
          <a:xfrm rot="20072971">
            <a:off x="14902444" y="5160205"/>
            <a:ext cx="1845612" cy="661254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8593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6D7517F3-F34D-A161-36F6-059CB14183FA}"/>
              </a:ext>
            </a:extLst>
          </p:cNvPr>
          <p:cNvSpPr txBox="1">
            <a:spLocks/>
          </p:cNvSpPr>
          <p:nvPr/>
        </p:nvSpPr>
        <p:spPr>
          <a:xfrm>
            <a:off x="1282664" y="3386447"/>
            <a:ext cx="13449336" cy="6943106"/>
          </a:xfrm>
          <a:prstGeom prst="rect">
            <a:avLst/>
          </a:prstGeom>
        </p:spPr>
        <p:txBody>
          <a:bodyPr/>
          <a:lstStyle>
            <a:lvl1pPr marL="0" indent="0" algn="l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Open Sans Light"/>
              </a:defRPr>
            </a:lvl1pPr>
            <a:lvl2pPr marL="543505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1087009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1630517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2174020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2989277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783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289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794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Strongest protection will come from using </a:t>
            </a:r>
            <a:r>
              <a:rPr lang="en-US" sz="3600" b="1" dirty="0">
                <a:solidFill>
                  <a:schemeClr val="bg1"/>
                </a:solidFill>
              </a:rPr>
              <a:t>Compliance</a:t>
            </a:r>
            <a:r>
              <a:rPr lang="en-US" sz="3600" dirty="0">
                <a:solidFill>
                  <a:schemeClr val="bg1"/>
                </a:solidFill>
              </a:rPr>
              <a:t> mode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Test retention policies using </a:t>
            </a:r>
            <a:r>
              <a:rPr lang="en-US" sz="3600" b="1" dirty="0">
                <a:solidFill>
                  <a:schemeClr val="bg1"/>
                </a:solidFill>
              </a:rPr>
              <a:t>Governance</a:t>
            </a:r>
            <a:r>
              <a:rPr lang="en-US" sz="3600" dirty="0">
                <a:solidFill>
                  <a:schemeClr val="bg1"/>
                </a:solidFill>
              </a:rPr>
              <a:t> mode first as it has overrides that can be used to administratively delete buckets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Compliance &amp; Governance </a:t>
            </a:r>
            <a:r>
              <a:rPr lang="en-US" sz="3600" dirty="0">
                <a:solidFill>
                  <a:schemeClr val="bg1"/>
                </a:solidFill>
              </a:rPr>
              <a:t>modes prevent deletion of objects for a set period of 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Ransomware attacks will leave ‘delete markers’ which can be easily removed.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Legal-Hold is a per-object policy that can be set as an additional protection on specific objects.  This prevents explicit removal and removal by Compliance/Governance lifecycle policies.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154D32E0-E2B9-6A4C-34C0-4821DB62E97D}"/>
              </a:ext>
            </a:extLst>
          </p:cNvPr>
          <p:cNvSpPr txBox="1">
            <a:spLocks/>
          </p:cNvSpPr>
          <p:nvPr/>
        </p:nvSpPr>
        <p:spPr>
          <a:xfrm>
            <a:off x="1143000" y="1207009"/>
            <a:ext cx="22094952" cy="1386098"/>
          </a:xfrm>
          <a:prstGeom prst="rect">
            <a:avLst/>
          </a:prstGeom>
          <a:noFill/>
        </p:spPr>
        <p:txBody>
          <a:bodyPr lIns="0" tIns="0" rIns="0" bIns="0" anchor="b" anchorCtr="0">
            <a:noAutofit/>
          </a:bodyPr>
          <a:lstStyle>
            <a:lvl1pPr algn="l" defTabSz="5435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Open Sans"/>
              </a:defRPr>
            </a:lvl1pPr>
          </a:lstStyle>
          <a:p>
            <a:pPr defTabSz="1087010">
              <a:defRPr/>
            </a:pPr>
            <a:r>
              <a:rPr lang="en-US" sz="7200" dirty="0">
                <a:solidFill>
                  <a:srgbClr val="6EBE49"/>
                </a:solidFill>
                <a:latin typeface="Arial" panose="020B0604020202020204"/>
              </a:rPr>
              <a:t>Data Security / Ransomware Protection</a:t>
            </a:r>
          </a:p>
        </p:txBody>
      </p:sp>
      <p:sp>
        <p:nvSpPr>
          <p:cNvPr id="2" name="Flowchart: Manual Operation 1">
            <a:extLst>
              <a:ext uri="{FF2B5EF4-FFF2-40B4-BE49-F238E27FC236}">
                <a16:creationId xmlns:a16="http://schemas.microsoft.com/office/drawing/2014/main" id="{4CE99B66-1AA5-362A-8A29-105230CE9C13}"/>
              </a:ext>
            </a:extLst>
          </p:cNvPr>
          <p:cNvSpPr/>
          <p:nvPr/>
        </p:nvSpPr>
        <p:spPr>
          <a:xfrm>
            <a:off x="18451702" y="4846718"/>
            <a:ext cx="2263712" cy="1896428"/>
          </a:xfrm>
          <a:prstGeom prst="flowChartManualOperation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 Light"/>
              </a:rPr>
              <a:t>Bucket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D59D4D5C-4FC0-B644-BD65-F596CE024BAF}"/>
              </a:ext>
            </a:extLst>
          </p:cNvPr>
          <p:cNvSpPr/>
          <p:nvPr/>
        </p:nvSpPr>
        <p:spPr>
          <a:xfrm>
            <a:off x="16791926" y="5167947"/>
            <a:ext cx="609600" cy="661454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4AA0CB41-2EFF-ABE0-CFEC-DC12B223647F}"/>
              </a:ext>
            </a:extLst>
          </p:cNvPr>
          <p:cNvSpPr/>
          <p:nvPr/>
        </p:nvSpPr>
        <p:spPr>
          <a:xfrm>
            <a:off x="16791926" y="6063574"/>
            <a:ext cx="1158436" cy="1136492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9A59C714-53D0-ED34-3F0E-FAA43796BB33}"/>
              </a:ext>
            </a:extLst>
          </p:cNvPr>
          <p:cNvSpPr/>
          <p:nvPr/>
        </p:nvSpPr>
        <p:spPr>
          <a:xfrm>
            <a:off x="16791927" y="8659740"/>
            <a:ext cx="356634" cy="38117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73AD1875-FDB5-0FB7-90F5-BBA833BE152F}"/>
              </a:ext>
            </a:extLst>
          </p:cNvPr>
          <p:cNvSpPr/>
          <p:nvPr/>
        </p:nvSpPr>
        <p:spPr>
          <a:xfrm>
            <a:off x="16791927" y="4465542"/>
            <a:ext cx="356634" cy="38117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A3B27FFA-E2BC-1B3C-6E1D-AD382F79474C}"/>
              </a:ext>
            </a:extLst>
          </p:cNvPr>
          <p:cNvSpPr/>
          <p:nvPr/>
        </p:nvSpPr>
        <p:spPr>
          <a:xfrm>
            <a:off x="16791927" y="9301256"/>
            <a:ext cx="356634" cy="38117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DD3CFDD8-3AD6-F36F-361A-ABFDD4582D92}"/>
              </a:ext>
            </a:extLst>
          </p:cNvPr>
          <p:cNvSpPr/>
          <p:nvPr/>
        </p:nvSpPr>
        <p:spPr>
          <a:xfrm>
            <a:off x="16791927" y="8018224"/>
            <a:ext cx="356634" cy="38117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3A9B18D9-9182-93D8-4BA5-C13C15A06AC9}"/>
              </a:ext>
            </a:extLst>
          </p:cNvPr>
          <p:cNvSpPr/>
          <p:nvPr/>
        </p:nvSpPr>
        <p:spPr>
          <a:xfrm>
            <a:off x="16791927" y="10136962"/>
            <a:ext cx="356634" cy="381176"/>
          </a:xfrm>
          <a:prstGeom prst="cub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Open Sans Light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2300F9FE-A20D-7C00-8D84-CC463160C205}"/>
              </a:ext>
            </a:extLst>
          </p:cNvPr>
          <p:cNvSpPr/>
          <p:nvPr/>
        </p:nvSpPr>
        <p:spPr>
          <a:xfrm>
            <a:off x="16122021" y="4465542"/>
            <a:ext cx="356634" cy="381176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Open Sans Light"/>
              </a:rPr>
              <a:t>D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93B037FB-553F-4CE0-1115-D07B5DBED6F4}"/>
              </a:ext>
            </a:extLst>
          </p:cNvPr>
          <p:cNvSpPr/>
          <p:nvPr/>
        </p:nvSpPr>
        <p:spPr>
          <a:xfrm>
            <a:off x="16122021" y="5341560"/>
            <a:ext cx="356634" cy="381176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Open Sans Light"/>
              </a:rPr>
              <a:t>D</a:t>
            </a: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CED01301-4294-724D-D81A-0B61D59D766D}"/>
              </a:ext>
            </a:extLst>
          </p:cNvPr>
          <p:cNvSpPr/>
          <p:nvPr/>
        </p:nvSpPr>
        <p:spPr>
          <a:xfrm>
            <a:off x="16122021" y="6480362"/>
            <a:ext cx="356634" cy="381176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Open Sans Light"/>
              </a:rPr>
              <a:t>D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30158F2B-91FF-255D-8B2A-0BEBFC5B501C}"/>
              </a:ext>
            </a:extLst>
          </p:cNvPr>
          <p:cNvSpPr/>
          <p:nvPr/>
        </p:nvSpPr>
        <p:spPr>
          <a:xfrm>
            <a:off x="16122019" y="8012560"/>
            <a:ext cx="356634" cy="381176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Open Sans Light"/>
              </a:rPr>
              <a:t>D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36E620A-6A73-E567-56AE-324A265ED263}"/>
              </a:ext>
            </a:extLst>
          </p:cNvPr>
          <p:cNvSpPr/>
          <p:nvPr/>
        </p:nvSpPr>
        <p:spPr>
          <a:xfrm>
            <a:off x="16122021" y="8697990"/>
            <a:ext cx="356634" cy="381176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Open Sans Light"/>
              </a:rPr>
              <a:t>D</a:t>
            </a: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B437F120-293F-002B-0799-52D24C2F7493}"/>
              </a:ext>
            </a:extLst>
          </p:cNvPr>
          <p:cNvSpPr/>
          <p:nvPr/>
        </p:nvSpPr>
        <p:spPr>
          <a:xfrm>
            <a:off x="16122021" y="9301256"/>
            <a:ext cx="356634" cy="381176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Open Sans Light"/>
              </a:rPr>
              <a:t>D</a:t>
            </a:r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EB41D71-E3F6-A269-150A-BD1CAB40D525}"/>
              </a:ext>
            </a:extLst>
          </p:cNvPr>
          <p:cNvSpPr/>
          <p:nvPr/>
        </p:nvSpPr>
        <p:spPr>
          <a:xfrm>
            <a:off x="16122017" y="10136962"/>
            <a:ext cx="356634" cy="381176"/>
          </a:xfrm>
          <a:prstGeom prst="cub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latin typeface="Open Sans Light"/>
              </a:rPr>
              <a:t>D</a:t>
            </a:r>
          </a:p>
        </p:txBody>
      </p:sp>
      <p:sp>
        <p:nvSpPr>
          <p:cNvPr id="19" name="Flowchart: Manual Operation 18">
            <a:extLst>
              <a:ext uri="{FF2B5EF4-FFF2-40B4-BE49-F238E27FC236}">
                <a16:creationId xmlns:a16="http://schemas.microsoft.com/office/drawing/2014/main" id="{8E73BFF8-7489-41C3-9A24-08F02C48F259}"/>
              </a:ext>
            </a:extLst>
          </p:cNvPr>
          <p:cNvSpPr/>
          <p:nvPr/>
        </p:nvSpPr>
        <p:spPr>
          <a:xfrm>
            <a:off x="18451698" y="8282338"/>
            <a:ext cx="2263712" cy="1896428"/>
          </a:xfrm>
          <a:prstGeom prst="flowChartManualOperation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Open Sans Light"/>
              </a:rPr>
              <a:t>Bucket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629C6F-8876-D2B1-CF3A-3617ADF85F49}"/>
              </a:ext>
            </a:extLst>
          </p:cNvPr>
          <p:cNvGrpSpPr/>
          <p:nvPr/>
        </p:nvGrpSpPr>
        <p:grpSpPr>
          <a:xfrm>
            <a:off x="17148561" y="3572749"/>
            <a:ext cx="3382188" cy="1849726"/>
            <a:chOff x="8574280" y="1786374"/>
            <a:chExt cx="1691094" cy="92486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D5C578-1524-C1FA-0517-0DC09E314D67}"/>
                </a:ext>
              </a:extLst>
            </p:cNvPr>
            <p:cNvSpPr txBox="1"/>
            <p:nvPr/>
          </p:nvSpPr>
          <p:spPr>
            <a:xfrm>
              <a:off x="9099029" y="1786374"/>
              <a:ext cx="1166345" cy="2616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accent3">
                      <a:lumMod val="7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legal-hold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606B91-425F-E727-BB87-F33F8B69B32A}"/>
                </a:ext>
              </a:extLst>
            </p:cNvPr>
            <p:cNvCxnSpPr>
              <a:cxnSpLocks/>
              <a:stCxn id="22" idx="1"/>
              <a:endCxn id="6" idx="5"/>
            </p:cNvCxnSpPr>
            <p:nvPr/>
          </p:nvCxnSpPr>
          <p:spPr>
            <a:xfrm flipH="1">
              <a:off x="8574280" y="1917179"/>
              <a:ext cx="524749" cy="388596"/>
            </a:xfrm>
            <a:prstGeom prst="line">
              <a:avLst/>
            </a:prstGeom>
            <a:ln w="12700"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1D5739B-822C-0E58-498F-64752262DC4E}"/>
                </a:ext>
              </a:extLst>
            </p:cNvPr>
            <p:cNvCxnSpPr>
              <a:cxnSpLocks/>
              <a:stCxn id="22" idx="1"/>
              <a:endCxn id="3" idx="5"/>
            </p:cNvCxnSpPr>
            <p:nvPr/>
          </p:nvCxnSpPr>
          <p:spPr>
            <a:xfrm flipH="1">
              <a:off x="8700763" y="1917179"/>
              <a:ext cx="398267" cy="794058"/>
            </a:xfrm>
            <a:prstGeom prst="line">
              <a:avLst/>
            </a:prstGeom>
            <a:ln w="12700"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12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59D72-294F-4FBD-A07E-2186A0CA5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7940" y="1020597"/>
            <a:ext cx="21613207" cy="991426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QuantaStor + Seagate All-Flash Scale-up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FC11FD-8109-4A9C-8FB3-BA727180A0E1}"/>
              </a:ext>
            </a:extLst>
          </p:cNvPr>
          <p:cNvSpPr/>
          <p:nvPr/>
        </p:nvSpPr>
        <p:spPr>
          <a:xfrm>
            <a:off x="7499206" y="2016501"/>
            <a:ext cx="13738860" cy="112618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828800">
              <a:lnSpc>
                <a:spcPct val="120000"/>
              </a:lnSpc>
              <a:spcBef>
                <a:spcPts val="1200"/>
              </a:spcBef>
            </a:pPr>
            <a:r>
              <a:rPr lang="en-US" sz="3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All-Flash Performance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~250K IOPS per pool, ~500K IOPs per cluster</a:t>
            </a:r>
          </a:p>
          <a:p>
            <a:pPr defTabSz="1828800">
              <a:lnSpc>
                <a:spcPct val="120000"/>
              </a:lnSpc>
              <a:spcBef>
                <a:spcPts val="1200"/>
              </a:spcBef>
            </a:pPr>
            <a:r>
              <a:rPr lang="en-US" sz="3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 Cases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VDI / Virtual Desktop Storage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Server Virtualization Storage (VMware </a:t>
            </a:r>
            <a:r>
              <a:rPr lang="en-U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ESXi</a:t>
            </a: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HyperV</a:t>
            </a: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KVM)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Databases / OLTP</a:t>
            </a:r>
          </a:p>
          <a:p>
            <a:pPr defTabSz="1828800">
              <a:lnSpc>
                <a:spcPct val="120000"/>
              </a:lnSpc>
              <a:spcBef>
                <a:spcPts val="1200"/>
              </a:spcBef>
            </a:pPr>
            <a:r>
              <a:rPr lang="en-US" sz="3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Key Features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iSCSI + NFS + SMB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End-to-End Encryption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KMIP Key Management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MFA and 2FA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Advanced Role-based Access Controls (RBAC)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LDAP/Active Directory Integration w/ single-sign-on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FIPS 140-2 L1 Certified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D11267-3C19-42A3-9369-4097680805C0}"/>
              </a:ext>
            </a:extLst>
          </p:cNvPr>
          <p:cNvSpPr txBox="1"/>
          <p:nvPr/>
        </p:nvSpPr>
        <p:spPr>
          <a:xfrm>
            <a:off x="2147941" y="6539438"/>
            <a:ext cx="3870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All-Flash Performance</a:t>
            </a:r>
          </a:p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NAS/SAN Cluster</a:t>
            </a:r>
          </a:p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500K IOPS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D665E0-6199-7D16-5F2D-B8409D9E0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941" y="5779225"/>
            <a:ext cx="3809524" cy="685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199DED-9CA7-CA13-5DA3-0B11150C1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41" y="5122422"/>
            <a:ext cx="3810196" cy="6858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70039F-58ED-64A2-CD21-1861F449C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269" y="2743203"/>
            <a:ext cx="3810196" cy="6858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0910AF2-E25A-1624-8F33-349992D2A55A}"/>
              </a:ext>
            </a:extLst>
          </p:cNvPr>
          <p:cNvSpPr txBox="1"/>
          <p:nvPr/>
        </p:nvSpPr>
        <p:spPr>
          <a:xfrm>
            <a:off x="2147269" y="3441462"/>
            <a:ext cx="3870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All-Flash Performance</a:t>
            </a:r>
          </a:p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NAS/SAN Cluster</a:t>
            </a:r>
          </a:p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250K IOPS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8484D0-6149-791C-C03C-B6692D1A8632}"/>
              </a:ext>
            </a:extLst>
          </p:cNvPr>
          <p:cNvGrpSpPr/>
          <p:nvPr/>
        </p:nvGrpSpPr>
        <p:grpSpPr>
          <a:xfrm>
            <a:off x="16702923" y="12493172"/>
            <a:ext cx="6625077" cy="1069910"/>
            <a:chOff x="16702923" y="12493172"/>
            <a:chExt cx="6625077" cy="10699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0ADD5-6293-0B6A-1328-31478E788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02923" y="12493172"/>
              <a:ext cx="3864456" cy="106991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065859F-9607-20AC-233D-35763A9F4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04152" y="12826874"/>
              <a:ext cx="2223848" cy="392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250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59D72-294F-4FBD-A07E-2186A0CA5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7941" y="1020597"/>
            <a:ext cx="19335750" cy="9334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+mj-lt"/>
              </a:rPr>
              <a:t>QuantaStor + Seagate Hybrid Scale-up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694B36-0F53-4F89-8CF8-8B0BCBDCB555}"/>
              </a:ext>
            </a:extLst>
          </p:cNvPr>
          <p:cNvSpPr txBox="1"/>
          <p:nvPr/>
        </p:nvSpPr>
        <p:spPr>
          <a:xfrm>
            <a:off x="2147940" y="11553238"/>
            <a:ext cx="387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Hybrid Performance</a:t>
            </a:r>
          </a:p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NAS/SAN Cluster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ADCEB6-DCCB-4977-7627-B114BD60C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82" y="2902925"/>
            <a:ext cx="3810196" cy="17018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3E26BA-B7FC-A098-8E72-3FB04BD880F4}"/>
              </a:ext>
            </a:extLst>
          </p:cNvPr>
          <p:cNvSpPr txBox="1"/>
          <p:nvPr/>
        </p:nvSpPr>
        <p:spPr>
          <a:xfrm>
            <a:off x="2178160" y="4626072"/>
            <a:ext cx="387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Hybrid Performance</a:t>
            </a:r>
          </a:p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NAS/SAN Cluster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C088E7-A63D-BFF0-B098-4B34A7DAC221}"/>
              </a:ext>
            </a:extLst>
          </p:cNvPr>
          <p:cNvSpPr/>
          <p:nvPr/>
        </p:nvSpPr>
        <p:spPr>
          <a:xfrm>
            <a:off x="7887467" y="2512376"/>
            <a:ext cx="13738860" cy="10443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828800">
              <a:lnSpc>
                <a:spcPct val="120000"/>
              </a:lnSpc>
              <a:spcBef>
                <a:spcPts val="1200"/>
              </a:spcBef>
            </a:pPr>
            <a:r>
              <a:rPr lang="en-US" sz="3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Hybrid Performance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~4GB/sec per pool, 8GB/sec per cluster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Small file &amp; Meta-data Offload to All-Flash Storage Tier</a:t>
            </a:r>
          </a:p>
          <a:p>
            <a:pPr defTabSz="1828800">
              <a:lnSpc>
                <a:spcPct val="120000"/>
              </a:lnSpc>
              <a:spcBef>
                <a:spcPts val="1200"/>
              </a:spcBef>
            </a:pPr>
            <a:r>
              <a:rPr lang="en-US" sz="3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Common Use Cases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Backup (Veeam, Commvault, Veritas, Rubric,  </a:t>
            </a:r>
            <a:r>
              <a:rPr lang="en-U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etc</a:t>
            </a: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Archive / Data Warehousing / Logging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CCTV / Streaming Video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Media Editing, Media Asset Management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User Home Directories</a:t>
            </a:r>
          </a:p>
          <a:p>
            <a:pPr defTabSz="1828800">
              <a:lnSpc>
                <a:spcPct val="120000"/>
              </a:lnSpc>
              <a:spcBef>
                <a:spcPts val="1200"/>
              </a:spcBef>
            </a:pPr>
            <a:r>
              <a:rPr lang="en-US" sz="3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Key Features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iSCSI + NFS + SMB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Immutability / WORM Support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Immutable Snapshots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C5BFDD-794C-438F-FA10-6A2615CADEE6}"/>
              </a:ext>
            </a:extLst>
          </p:cNvPr>
          <p:cNvGrpSpPr/>
          <p:nvPr/>
        </p:nvGrpSpPr>
        <p:grpSpPr>
          <a:xfrm>
            <a:off x="2208382" y="7261580"/>
            <a:ext cx="3810195" cy="4070202"/>
            <a:chOff x="3483751" y="4177636"/>
            <a:chExt cx="2161352" cy="23088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5FB0A5-82D8-BF85-56E6-2433DD6E6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751" y="4177636"/>
              <a:ext cx="2148514" cy="3867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06BDDD-FD23-2858-E71E-E7DD367B5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589" y="4564370"/>
              <a:ext cx="2135676" cy="9610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387988-BCA0-5223-4170-BC2D3EC9C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427" y="5525424"/>
              <a:ext cx="2135676" cy="96105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72D663-8599-DBB7-F0E2-5C55FA2E9C74}"/>
              </a:ext>
            </a:extLst>
          </p:cNvPr>
          <p:cNvGrpSpPr/>
          <p:nvPr/>
        </p:nvGrpSpPr>
        <p:grpSpPr>
          <a:xfrm>
            <a:off x="16702923" y="12493172"/>
            <a:ext cx="6625077" cy="1069910"/>
            <a:chOff x="16702923" y="12493172"/>
            <a:chExt cx="6625077" cy="10699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829913-3FA9-DDEF-FFEA-84D5BBCBE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02923" y="12493172"/>
              <a:ext cx="3864456" cy="106991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09FED0-8748-8D75-6404-2A92D4F0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104152" y="12826874"/>
              <a:ext cx="2223848" cy="392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762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2F4B55C-9945-4445-A743-1550BC7B0DB7}"/>
              </a:ext>
            </a:extLst>
          </p:cNvPr>
          <p:cNvSpPr txBox="1"/>
          <p:nvPr/>
        </p:nvSpPr>
        <p:spPr>
          <a:xfrm>
            <a:off x="1435651" y="2799893"/>
            <a:ext cx="8359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8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Seagate + QuantaStor Scale-out</a:t>
            </a:r>
            <a:br>
              <a:rPr lang="en-US" sz="28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File, Block &amp; Object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A204B01-BF9A-E8F3-D1A4-0C18D87E3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78" y="4252014"/>
            <a:ext cx="2133942" cy="95316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CA08A9-1385-B75D-594D-58BAAC887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78" y="5205174"/>
            <a:ext cx="2133942" cy="9531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B11535-ED3E-797C-3AE5-EFA7E5A12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48" y="6153148"/>
            <a:ext cx="2133942" cy="9531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977797A-FB15-DA2A-0ACD-7FAAE4D95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48" y="7106308"/>
            <a:ext cx="2133942" cy="95316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905348C-33D5-3A3E-4D2D-F108400C3FD8}"/>
              </a:ext>
            </a:extLst>
          </p:cNvPr>
          <p:cNvSpPr/>
          <p:nvPr/>
        </p:nvSpPr>
        <p:spPr>
          <a:xfrm>
            <a:off x="10504592" y="2965695"/>
            <a:ext cx="12107580" cy="9234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828800">
              <a:lnSpc>
                <a:spcPct val="120000"/>
              </a:lnSpc>
              <a:spcBef>
                <a:spcPts val="1200"/>
              </a:spcBef>
            </a:pPr>
            <a:r>
              <a:rPr lang="en-US" sz="3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All-Flash Performance	</a:t>
            </a:r>
          </a:p>
          <a:p>
            <a:pPr marL="1028700" lvl="2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~300MB/sec per SSD added to cluster  (</a:t>
            </a:r>
            <a:r>
              <a:rPr lang="en-U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eg.</a:t>
            </a: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60GB/sec for 200x SSD cluster)</a:t>
            </a:r>
          </a:p>
          <a:p>
            <a:pPr defTabSz="1828800">
              <a:lnSpc>
                <a:spcPct val="120000"/>
              </a:lnSpc>
              <a:spcBef>
                <a:spcPts val="1200"/>
              </a:spcBef>
            </a:pPr>
            <a:r>
              <a:rPr lang="en-US" sz="3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Hybrid Performance</a:t>
            </a:r>
          </a:p>
          <a:p>
            <a:pPr marL="1028700" lvl="2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~60MB/sec per HDD added to cluster (</a:t>
            </a:r>
            <a:r>
              <a:rPr lang="en-US" sz="360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eg.</a:t>
            </a: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12GB/sec for 200x HDD cluster)</a:t>
            </a:r>
          </a:p>
          <a:p>
            <a:pPr defTabSz="1828800">
              <a:lnSpc>
                <a:spcPct val="120000"/>
              </a:lnSpc>
              <a:spcBef>
                <a:spcPts val="1200"/>
              </a:spcBef>
            </a:pPr>
            <a:r>
              <a:rPr lang="en-US" sz="36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 Cases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Content Delivery Networks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Media Archive / Media Asset Management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PACS / DICOM Images</a:t>
            </a:r>
          </a:p>
          <a:p>
            <a:pPr marL="1028700" lvl="1" indent="-571500" defTabSz="18288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AI/ML HPC Filesystem</a:t>
            </a:r>
          </a:p>
          <a:p>
            <a:pPr lvl="1" defTabSz="1828800">
              <a:lnSpc>
                <a:spcPct val="120000"/>
              </a:lnSpc>
              <a:spcBef>
                <a:spcPts val="1200"/>
              </a:spcBef>
            </a:pPr>
            <a:endParaRPr lang="en-US" sz="3200" dirty="0">
              <a:solidFill>
                <a:srgbClr val="FFFFFF"/>
              </a:solidFill>
              <a:latin typeface="Arial" panose="020B0604020202020204"/>
              <a:ea typeface="Source Sans Pro" panose="020B0503030403020204" pitchFamily="34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A3160F8-6FEC-D4FF-9C87-83FBA481BADD}"/>
              </a:ext>
            </a:extLst>
          </p:cNvPr>
          <p:cNvSpPr txBox="1">
            <a:spLocks/>
          </p:cNvSpPr>
          <p:nvPr/>
        </p:nvSpPr>
        <p:spPr>
          <a:xfrm>
            <a:off x="1267406" y="1029803"/>
            <a:ext cx="22069671" cy="9334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543505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None/>
              <a:defRPr sz="3300" b="1" kern="1200">
                <a:solidFill>
                  <a:srgbClr val="93BF2C"/>
                </a:solidFill>
                <a:latin typeface="Montserrat" panose="00000500000000000000" pitchFamily="2" charset="0"/>
                <a:ea typeface="Source Sans Pro" panose="020B0503030403020204" pitchFamily="34" charset="0"/>
                <a:cs typeface="Open Sans Light"/>
              </a:defRPr>
            </a:lvl1pPr>
            <a:lvl2pPr marL="543505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1087009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1630517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2174020" indent="0" algn="ctr" defTabSz="543505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1549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2989277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2783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6289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9794" indent="-271753" algn="l" defTabSz="543505" rtl="0" eaLnBrk="1" latinLnBrk="0" hangingPunct="1">
              <a:spcBef>
                <a:spcPct val="20000"/>
              </a:spcBef>
              <a:buFont typeface="Arial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7010"/>
            <a:r>
              <a:rPr lang="en-US" sz="6600" dirty="0">
                <a:solidFill>
                  <a:srgbClr val="6EBE49"/>
                </a:solidFill>
                <a:latin typeface="Arial" panose="020B0604020202020204"/>
              </a:rPr>
              <a:t>QuantaStor + Seagate Hybrid Scale-out Solutions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E7A25D8-2D11-1E9A-E098-65FF610ACF0B}"/>
              </a:ext>
            </a:extLst>
          </p:cNvPr>
          <p:cNvGrpSpPr/>
          <p:nvPr/>
        </p:nvGrpSpPr>
        <p:grpSpPr>
          <a:xfrm>
            <a:off x="5036780" y="4225510"/>
            <a:ext cx="2161352" cy="2308842"/>
            <a:chOff x="3483751" y="4177636"/>
            <a:chExt cx="2161352" cy="230884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19F17BA-CC57-57BC-03FE-9F84D9225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751" y="4177636"/>
              <a:ext cx="2148514" cy="38673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4E1C52A-2785-3173-69CB-BF539A551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589" y="4564370"/>
              <a:ext cx="2135676" cy="96105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A0C2B47-2D53-3C69-26E2-D3680234E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427" y="5525424"/>
              <a:ext cx="2135676" cy="961054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9231F0-6C56-D855-6556-8F67558153BC}"/>
              </a:ext>
            </a:extLst>
          </p:cNvPr>
          <p:cNvGrpSpPr/>
          <p:nvPr/>
        </p:nvGrpSpPr>
        <p:grpSpPr>
          <a:xfrm>
            <a:off x="5062456" y="6538530"/>
            <a:ext cx="2161352" cy="2308842"/>
            <a:chOff x="3483751" y="4177636"/>
            <a:chExt cx="2161352" cy="230884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FBAC996-7BE3-7CCC-07DF-F01B47420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751" y="4177636"/>
              <a:ext cx="2148514" cy="38673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FF33FA6-1E82-7E6D-0D98-F460C3FB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589" y="4564370"/>
              <a:ext cx="2135676" cy="96105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F98DB86-E629-BFD6-0B46-3BC228C9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427" y="5525424"/>
              <a:ext cx="2135676" cy="96105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316A63-FB98-2A14-1FD8-969436E4C209}"/>
              </a:ext>
            </a:extLst>
          </p:cNvPr>
          <p:cNvGrpSpPr/>
          <p:nvPr/>
        </p:nvGrpSpPr>
        <p:grpSpPr>
          <a:xfrm>
            <a:off x="5088132" y="8847372"/>
            <a:ext cx="2161352" cy="2308842"/>
            <a:chOff x="3483751" y="4177636"/>
            <a:chExt cx="2161352" cy="230884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00BCE0F-22AC-C39E-D406-C2BD5E27F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751" y="4177636"/>
              <a:ext cx="2148514" cy="38673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9364F01-A97B-49C1-1728-64ABF23C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589" y="4564370"/>
              <a:ext cx="2135676" cy="96105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92A58A9-CF25-6C27-AB2D-C023FF20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427" y="5525424"/>
              <a:ext cx="2135676" cy="961054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96A3BE2A-B22C-7839-C338-F8ED6A78A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48" y="8054282"/>
            <a:ext cx="2133942" cy="953162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E0B54BA0-8ABD-E166-68C6-0137909A3C9A}"/>
              </a:ext>
            </a:extLst>
          </p:cNvPr>
          <p:cNvGrpSpPr/>
          <p:nvPr/>
        </p:nvGrpSpPr>
        <p:grpSpPr>
          <a:xfrm>
            <a:off x="7262322" y="4225510"/>
            <a:ext cx="2161352" cy="2308842"/>
            <a:chOff x="3483751" y="4177636"/>
            <a:chExt cx="2161352" cy="230884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3A86E07-70AC-C8BA-27E0-E372037A2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751" y="4177636"/>
              <a:ext cx="2148514" cy="38673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8FF7F07-1348-9139-469F-E7EC88229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589" y="4564370"/>
              <a:ext cx="2135676" cy="961054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F036219-8D30-18DF-D8F5-4BF7C5699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427" y="5525424"/>
              <a:ext cx="2135676" cy="961054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11EB3F-6BD3-FF4B-303F-46DA90949FD8}"/>
              </a:ext>
            </a:extLst>
          </p:cNvPr>
          <p:cNvGrpSpPr/>
          <p:nvPr/>
        </p:nvGrpSpPr>
        <p:grpSpPr>
          <a:xfrm>
            <a:off x="7287998" y="6538530"/>
            <a:ext cx="2161352" cy="2308842"/>
            <a:chOff x="3483751" y="4177636"/>
            <a:chExt cx="2161352" cy="230884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A0821AF-52BB-FB69-68A4-D5CF7DC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751" y="4177636"/>
              <a:ext cx="2148514" cy="386734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B6C84BD-6C39-B7CD-3551-6A8397B3B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589" y="4564370"/>
              <a:ext cx="2135676" cy="96105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F7ACA08-0FB8-80AB-FA42-487C2086F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427" y="5525424"/>
              <a:ext cx="2135676" cy="961054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9B881CF-92F8-D696-3F75-EACE41107C43}"/>
              </a:ext>
            </a:extLst>
          </p:cNvPr>
          <p:cNvGrpSpPr/>
          <p:nvPr/>
        </p:nvGrpSpPr>
        <p:grpSpPr>
          <a:xfrm>
            <a:off x="7313674" y="8847372"/>
            <a:ext cx="2161352" cy="2308842"/>
            <a:chOff x="3483751" y="4177636"/>
            <a:chExt cx="2161352" cy="2308842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53CAEA9-05C0-7552-F784-4214A08B5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751" y="4177636"/>
              <a:ext cx="2148514" cy="38673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9A69C867-9232-A26C-E3BA-49A9501E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589" y="4564370"/>
              <a:ext cx="2135676" cy="96105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4D39343-A8A8-FFF6-8B8B-5A19394E2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9427" y="5525424"/>
              <a:ext cx="2135676" cy="961054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D10D27A-27C4-D868-0887-D6E5D211FDA7}"/>
              </a:ext>
            </a:extLst>
          </p:cNvPr>
          <p:cNvSpPr txBox="1"/>
          <p:nvPr/>
        </p:nvSpPr>
        <p:spPr>
          <a:xfrm>
            <a:off x="1435651" y="9301717"/>
            <a:ext cx="262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4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1PB to 30PB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2628397-076E-B7E3-B13D-2BABFC6FC113}"/>
              </a:ext>
            </a:extLst>
          </p:cNvPr>
          <p:cNvSpPr txBox="1"/>
          <p:nvPr/>
        </p:nvSpPr>
        <p:spPr>
          <a:xfrm>
            <a:off x="5075294" y="11500870"/>
            <a:ext cx="438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400" b="1" dirty="0">
                <a:solidFill>
                  <a:srgbClr val="FFFFFF"/>
                </a:solidFill>
                <a:latin typeface="Arial" panose="020B0604020202020204"/>
                <a:cs typeface="Arial" panose="020B0604020202020204" pitchFamily="34" charset="0"/>
              </a:rPr>
              <a:t>9PB to 100PB+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7B3F7AF-86E1-16CC-F8F7-5BBB8A9F26B6}"/>
              </a:ext>
            </a:extLst>
          </p:cNvPr>
          <p:cNvGrpSpPr/>
          <p:nvPr/>
        </p:nvGrpSpPr>
        <p:grpSpPr>
          <a:xfrm>
            <a:off x="16702923" y="12493172"/>
            <a:ext cx="6625077" cy="1069910"/>
            <a:chOff x="16702923" y="12493172"/>
            <a:chExt cx="6625077" cy="10699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9F54D1-4BED-707B-FC45-B9B18634D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02923" y="12493172"/>
              <a:ext cx="3864456" cy="106991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327164-98DC-1914-4086-D144F962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104152" y="12826874"/>
              <a:ext cx="2223848" cy="392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7851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E4F7E77-6C2F-20B7-2696-F928FCB609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r="9572"/>
          <a:stretch>
            <a:fillRect/>
          </a:stretch>
        </p:blipFill>
        <p:spPr>
          <a:xfrm>
            <a:off x="13755363" y="1422398"/>
            <a:ext cx="8554304" cy="1057961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11675A6-A0F7-E97F-22D2-AC3CEEB7A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4" y="4998926"/>
            <a:ext cx="10244666" cy="3738674"/>
          </a:xfrm>
        </p:spPr>
        <p:txBody>
          <a:bodyPr/>
          <a:lstStyle/>
          <a:p>
            <a:r>
              <a:rPr lang="en-US" sz="6600" dirty="0"/>
              <a:t>Seagate Corvault</a:t>
            </a:r>
            <a:br>
              <a:rPr lang="en-US" sz="6600" dirty="0"/>
            </a:br>
            <a:r>
              <a:rPr lang="en-US" sz="6600" dirty="0"/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1528594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D41F5EDF-1A98-AF4C-ABF9-525715D3B4EA}"/>
              </a:ext>
            </a:extLst>
          </p:cNvPr>
          <p:cNvGrpSpPr/>
          <p:nvPr/>
        </p:nvGrpSpPr>
        <p:grpSpPr>
          <a:xfrm>
            <a:off x="12191998" y="8792257"/>
            <a:ext cx="5897217" cy="2352705"/>
            <a:chOff x="9822913" y="4647545"/>
            <a:chExt cx="4589742" cy="1931663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311CE73-A944-BFD7-A481-6AA6DF524D7C}"/>
                </a:ext>
              </a:extLst>
            </p:cNvPr>
            <p:cNvSpPr txBox="1"/>
            <p:nvPr/>
          </p:nvSpPr>
          <p:spPr>
            <a:xfrm>
              <a:off x="9822913" y="4734523"/>
              <a:ext cx="4589742" cy="1844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28800"/>
              <a:r>
                <a:rPr lang="en-US" sz="2800" b="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            Hardware Integrated</a:t>
              </a:r>
            </a:p>
            <a:p>
              <a:pPr marL="914400" indent="-914400" defTabSz="1828800"/>
              <a:r>
                <a:rPr lang="en-US" sz="28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	QuantaStor is integrated with the entire line of Seagate AP, Seagate CORVAULT, and Seagate </a:t>
              </a:r>
              <a:r>
                <a:rPr lang="en-US" sz="2800" dirty="0" err="1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Exos</a:t>
              </a:r>
              <a:r>
                <a:rPr lang="en-US" sz="28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JBODs &amp; JBOFs.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9ED70CE-EF4A-7195-B3DE-A220E21893FE}"/>
                </a:ext>
              </a:extLst>
            </p:cNvPr>
            <p:cNvCxnSpPr>
              <a:cxnSpLocks/>
            </p:cNvCxnSpPr>
            <p:nvPr/>
          </p:nvCxnSpPr>
          <p:spPr>
            <a:xfrm>
              <a:off x="9822914" y="4647545"/>
              <a:ext cx="559589" cy="699014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30C5889-2CA6-35E4-A940-16EAF4DFEDD8}"/>
              </a:ext>
            </a:extLst>
          </p:cNvPr>
          <p:cNvGrpSpPr/>
          <p:nvPr/>
        </p:nvGrpSpPr>
        <p:grpSpPr>
          <a:xfrm>
            <a:off x="13724467" y="3229294"/>
            <a:ext cx="6641386" cy="2708466"/>
            <a:chOff x="12913659" y="2861590"/>
            <a:chExt cx="5001077" cy="213871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3C49FD5-9DC8-9E36-BC82-AC378AAC0F3A}"/>
                </a:ext>
              </a:extLst>
            </p:cNvPr>
            <p:cNvSpPr txBox="1"/>
            <p:nvPr/>
          </p:nvSpPr>
          <p:spPr>
            <a:xfrm>
              <a:off x="13661298" y="2861590"/>
              <a:ext cx="4253438" cy="2114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28800"/>
              <a:r>
                <a:rPr lang="en-US" sz="2800" b="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            Security</a:t>
              </a:r>
            </a:p>
            <a:p>
              <a:pPr marL="914400" indent="-914400" defTabSz="1828800"/>
              <a:r>
                <a:rPr lang="en-US" sz="28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	Advanced RBAC, end-to-end encryption support, and compliance with NIST 800-53, 800-171, HIPAA, CJIS, &amp; FIPS 140-2 L1 certified.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B44F717-ADC8-6F61-BF9D-7C750792D1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13659" y="4562332"/>
              <a:ext cx="904952" cy="43797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24075B-4085-12D3-0AE8-714C4B0C6D82}"/>
              </a:ext>
            </a:extLst>
          </p:cNvPr>
          <p:cNvGrpSpPr/>
          <p:nvPr/>
        </p:nvGrpSpPr>
        <p:grpSpPr>
          <a:xfrm>
            <a:off x="5218257" y="2300352"/>
            <a:ext cx="7363616" cy="3114427"/>
            <a:chOff x="6606939" y="2093260"/>
            <a:chExt cx="5544928" cy="239977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860879C-39A5-030A-3894-BAE0011CFCF8}"/>
                </a:ext>
              </a:extLst>
            </p:cNvPr>
            <p:cNvSpPr txBox="1"/>
            <p:nvPr/>
          </p:nvSpPr>
          <p:spPr>
            <a:xfrm>
              <a:off x="6606939" y="2093260"/>
              <a:ext cx="5544928" cy="1399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28800"/>
              <a:r>
                <a:rPr lang="en-US" sz="2800" b="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            Storage Grid Technology</a:t>
              </a:r>
            </a:p>
            <a:p>
              <a:pPr marL="914400" indent="-914400" defTabSz="1828800"/>
              <a:r>
                <a:rPr lang="en-US" sz="28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	Grid technology unifies management of QuantaStor systems across racks, sites, and clouds.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4FA602D-AB89-B542-5EF6-029676B65BFF}"/>
                </a:ext>
              </a:extLst>
            </p:cNvPr>
            <p:cNvCxnSpPr>
              <a:cxnSpLocks/>
            </p:cNvCxnSpPr>
            <p:nvPr/>
          </p:nvCxnSpPr>
          <p:spPr>
            <a:xfrm>
              <a:off x="9672861" y="3625728"/>
              <a:ext cx="485929" cy="867308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44C6659-8AFB-C6BE-20D7-F650C330B8EE}"/>
              </a:ext>
            </a:extLst>
          </p:cNvPr>
          <p:cNvGrpSpPr/>
          <p:nvPr/>
        </p:nvGrpSpPr>
        <p:grpSpPr>
          <a:xfrm>
            <a:off x="399824" y="5819355"/>
            <a:ext cx="7135468" cy="1815882"/>
            <a:chOff x="2386854" y="3524778"/>
            <a:chExt cx="6173373" cy="1433892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0F96425-0F76-4B3C-FBF0-43C02D247E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52536" y="3944130"/>
              <a:ext cx="1107691" cy="60551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7004A0E-3FCE-570A-9A20-947306CBD070}"/>
                </a:ext>
              </a:extLst>
            </p:cNvPr>
            <p:cNvSpPr txBox="1"/>
            <p:nvPr/>
          </p:nvSpPr>
          <p:spPr>
            <a:xfrm>
              <a:off x="2386854" y="3524778"/>
              <a:ext cx="5475302" cy="1433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28800"/>
              <a:r>
                <a:rPr lang="en-US" sz="2800" b="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            Unified File, Block &amp; Object</a:t>
              </a:r>
            </a:p>
            <a:p>
              <a:pPr marL="914400" indent="-914400" defTabSz="1828800"/>
              <a:r>
                <a:rPr lang="en-US" sz="28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	All major storage protocols are supported including NFS/SMB, iSCSI/FC/</a:t>
              </a:r>
              <a:r>
                <a:rPr lang="en-US" sz="2800" dirty="0" err="1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NVMeoF</a:t>
              </a:r>
              <a:r>
                <a:rPr lang="en-US" sz="28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, and S3.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0A2077B-6A03-0740-033B-8F0D0F8E62B8}"/>
              </a:ext>
            </a:extLst>
          </p:cNvPr>
          <p:cNvGrpSpPr/>
          <p:nvPr/>
        </p:nvGrpSpPr>
        <p:grpSpPr>
          <a:xfrm>
            <a:off x="2839463" y="8850128"/>
            <a:ext cx="6060602" cy="2833977"/>
            <a:chOff x="3545394" y="5342636"/>
            <a:chExt cx="4563736" cy="223782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29431F3-1563-21CE-DB28-CCEAA1061C35}"/>
                </a:ext>
              </a:extLst>
            </p:cNvPr>
            <p:cNvSpPr/>
            <p:nvPr/>
          </p:nvSpPr>
          <p:spPr>
            <a:xfrm>
              <a:off x="3545394" y="6219474"/>
              <a:ext cx="4563736" cy="13609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1828800"/>
              <a:r>
                <a:rPr lang="en-US" sz="2800" b="1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            Scale-up &amp; Scale-out</a:t>
              </a:r>
            </a:p>
            <a:p>
              <a:pPr marL="914400" indent="-914400" defTabSz="1828800"/>
              <a:r>
                <a:rPr lang="en-US" sz="28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	Integrated with enterprise-grade open storage technologies (Ceph &amp; ZFS).  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829B210-3DBE-D261-41AE-405456123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1434" y="5342636"/>
              <a:ext cx="684998" cy="569769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A8D8D9A-FAB4-ECF4-3780-23342826814C}"/>
              </a:ext>
            </a:extLst>
          </p:cNvPr>
          <p:cNvGrpSpPr/>
          <p:nvPr/>
        </p:nvGrpSpPr>
        <p:grpSpPr>
          <a:xfrm>
            <a:off x="18435179" y="7391551"/>
            <a:ext cx="4370698" cy="5571398"/>
            <a:chOff x="8923455" y="2553929"/>
            <a:chExt cx="2974783" cy="379200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439E757-E973-365B-EA88-A32B8236127D}"/>
                </a:ext>
              </a:extLst>
            </p:cNvPr>
            <p:cNvGrpSpPr/>
            <p:nvPr/>
          </p:nvGrpSpPr>
          <p:grpSpPr>
            <a:xfrm>
              <a:off x="8923455" y="3129884"/>
              <a:ext cx="1451309" cy="3201657"/>
              <a:chOff x="16925663" y="5631067"/>
              <a:chExt cx="3518486" cy="776195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7A87181-D66C-41B0-47CF-E94E4258EA64}"/>
                  </a:ext>
                </a:extLst>
              </p:cNvPr>
              <p:cNvGrpSpPr/>
              <p:nvPr/>
            </p:nvGrpSpPr>
            <p:grpSpPr>
              <a:xfrm>
                <a:off x="16925664" y="5631067"/>
                <a:ext cx="3518485" cy="4743544"/>
                <a:chOff x="19443499" y="2792456"/>
                <a:chExt cx="3518485" cy="4743544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455503E4-1075-DD4C-130A-8B5979BA5A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487293" y="3340778"/>
                  <a:ext cx="3430897" cy="676737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B041B3B7-FDC5-8DAF-D868-25E3E1165B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43500" y="4017515"/>
                  <a:ext cx="3518484" cy="3518485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2A94C775-136B-3325-89F5-CF7FDABFB4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43499" y="2792456"/>
                  <a:ext cx="3518484" cy="3518485"/>
                </a:xfrm>
                <a:prstGeom prst="rect">
                  <a:avLst/>
                </a:prstGeom>
              </p:spPr>
            </p:pic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15045041-98DE-1A9C-5D8F-69BD17993051}"/>
                  </a:ext>
                </a:extLst>
              </p:cNvPr>
              <p:cNvGrpSpPr/>
              <p:nvPr/>
            </p:nvGrpSpPr>
            <p:grpSpPr>
              <a:xfrm>
                <a:off x="16925663" y="8649474"/>
                <a:ext cx="3518485" cy="4743544"/>
                <a:chOff x="19443499" y="2792456"/>
                <a:chExt cx="3518485" cy="4743544"/>
              </a:xfrm>
            </p:grpSpPr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68F5BC45-B80D-4C12-6649-5F378AD9E4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9487293" y="3340778"/>
                  <a:ext cx="3430897" cy="676737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AD0E2040-7B1B-30DC-771A-A12D110D6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43500" y="4017515"/>
                  <a:ext cx="3518484" cy="3518485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B2E38025-D96F-F7E7-3B83-51B436DCA8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43499" y="2792456"/>
                  <a:ext cx="3518484" cy="351848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046DF10-D25D-CA94-4D7F-7FCD13B4EDAF}"/>
                </a:ext>
              </a:extLst>
            </p:cNvPr>
            <p:cNvGrpSpPr/>
            <p:nvPr/>
          </p:nvGrpSpPr>
          <p:grpSpPr>
            <a:xfrm>
              <a:off x="10469664" y="2553929"/>
              <a:ext cx="1428574" cy="1916399"/>
              <a:chOff x="2208382" y="6327407"/>
              <a:chExt cx="3810197" cy="5111293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F1D568AD-4B44-A360-E77C-67FE42F6A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8383" y="8022776"/>
                <a:ext cx="3810196" cy="1714588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16AF8E5F-5990-E1FC-ABE9-E98319890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8382" y="9724112"/>
                <a:ext cx="3810196" cy="1714588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9A28B463-5449-EB95-031D-B7B1A74FE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08382" y="6327407"/>
                <a:ext cx="3810196" cy="1701888"/>
              </a:xfrm>
              <a:prstGeom prst="rect">
                <a:avLst/>
              </a:prstGeom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798EF89-BA0C-BAA6-5572-685346F8E9AE}"/>
                </a:ext>
              </a:extLst>
            </p:cNvPr>
            <p:cNvGrpSpPr/>
            <p:nvPr/>
          </p:nvGrpSpPr>
          <p:grpSpPr>
            <a:xfrm>
              <a:off x="10484090" y="4653773"/>
              <a:ext cx="1414148" cy="1692159"/>
              <a:chOff x="21393865" y="7553810"/>
              <a:chExt cx="2684764" cy="2844943"/>
            </a:xfrm>
          </p:grpSpPr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1BF10C3B-FE16-ED52-989F-8C4CDC28B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93865" y="7553810"/>
                <a:ext cx="2684764" cy="483258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0D244075-5732-66C9-63F2-F61474B08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93865" y="8026147"/>
                <a:ext cx="2684764" cy="483258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8BFFBBD6-4A7A-E2DA-BAEA-A2F4A15BB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93865" y="8498484"/>
                <a:ext cx="2684764" cy="483258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6F05A43D-8DE8-797E-612F-BD33AEAA9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93865" y="8970821"/>
                <a:ext cx="2684764" cy="483258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7FF2D13C-BAEE-EAE9-9321-6AA677405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93865" y="9443158"/>
                <a:ext cx="2684764" cy="483258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152C548D-B312-7B9F-6C2A-C57373D3F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93865" y="9915495"/>
                <a:ext cx="2684764" cy="483258"/>
              </a:xfrm>
              <a:prstGeom prst="rect">
                <a:avLst/>
              </a:prstGeom>
            </p:spPr>
          </p:pic>
        </p:grp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630C21D-E034-D547-A78F-4529E329DD58}"/>
              </a:ext>
            </a:extLst>
          </p:cNvPr>
          <p:cNvSpPr txBox="1"/>
          <p:nvPr/>
        </p:nvSpPr>
        <p:spPr>
          <a:xfrm>
            <a:off x="8267187" y="6663190"/>
            <a:ext cx="4945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/>
            <a:r>
              <a:rPr lang="en-US" sz="4000" b="1" dirty="0">
                <a:solidFill>
                  <a:srgbClr val="FFFFFF"/>
                </a:solidFill>
                <a:latin typeface="Arial" panose="020B0604020202020204"/>
              </a:rPr>
              <a:t>QuantaStor 6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C308EFF-632F-7380-2BA3-9822D9F08772}"/>
              </a:ext>
            </a:extLst>
          </p:cNvPr>
          <p:cNvSpPr txBox="1"/>
          <p:nvPr/>
        </p:nvSpPr>
        <p:spPr>
          <a:xfrm>
            <a:off x="7535292" y="7561287"/>
            <a:ext cx="6409266" cy="400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lnSpc>
                <a:spcPct val="70000"/>
              </a:lnSpc>
            </a:pPr>
            <a:r>
              <a:rPr lang="en-US" sz="2800" dirty="0">
                <a:solidFill>
                  <a:srgbClr val="FFFFFF"/>
                </a:solidFill>
                <a:latin typeface="Arial" panose="020B0604020202020204"/>
              </a:rPr>
              <a:t>Software Defined Storage Platform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12C2B7-AE48-A5CE-0699-DF64D1CA397D}"/>
              </a:ext>
            </a:extLst>
          </p:cNvPr>
          <p:cNvGrpSpPr/>
          <p:nvPr/>
        </p:nvGrpSpPr>
        <p:grpSpPr>
          <a:xfrm>
            <a:off x="8025684" y="5664724"/>
            <a:ext cx="5428483" cy="895918"/>
            <a:chOff x="8295984" y="5664724"/>
            <a:chExt cx="5428483" cy="895918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D3BB490F-D02A-B42D-8604-88BC6AE94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95984" y="5916265"/>
              <a:ext cx="2223848" cy="392836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F46225AC-2D84-AE26-A9F1-E16BBB61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88461" y="5664724"/>
              <a:ext cx="3236006" cy="89591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B4214E-F81B-8A4E-0CDE-5971F547B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4" y="567777"/>
            <a:ext cx="20726399" cy="1133518"/>
          </a:xfrm>
        </p:spPr>
        <p:txBody>
          <a:bodyPr/>
          <a:lstStyle/>
          <a:p>
            <a:r>
              <a:rPr lang="en-US" sz="7200" dirty="0"/>
              <a:t>Next Generation Software Defined Storage</a:t>
            </a:r>
          </a:p>
        </p:txBody>
      </p:sp>
    </p:spTree>
    <p:extLst>
      <p:ext uri="{BB962C8B-B14F-4D97-AF65-F5344CB8AC3E}">
        <p14:creationId xmlns:p14="http://schemas.microsoft.com/office/powerpoint/2010/main" val="12215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4662C0-AA70-FCD4-680B-17A7C493E753}"/>
              </a:ext>
            </a:extLst>
          </p:cNvPr>
          <p:cNvSpPr/>
          <p:nvPr/>
        </p:nvSpPr>
        <p:spPr>
          <a:xfrm>
            <a:off x="19318514" y="12685486"/>
            <a:ext cx="4412343" cy="8563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22897-2009-B3FA-F7AA-8B6257E8F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Innovations, New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850C0-E347-BEAD-2CDD-55FE30BA17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5728" y="4093024"/>
            <a:ext cx="16201609" cy="746041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HAMR technology will deliver 30TB HDDs and beyond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Storage clusters are requiring increasing amounts of compute power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Replacing media is time consuming and labor intensive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03E1A-CD8E-750D-3174-E1D40DC5C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25" y="7590320"/>
            <a:ext cx="5870058" cy="5280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680474-EFDA-B256-CF86-DB72F5883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913" y="4187589"/>
            <a:ext cx="4274226" cy="47312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0EF805-EB2F-9878-0463-F9A2A2AD9FF4}"/>
              </a:ext>
            </a:extLst>
          </p:cNvPr>
          <p:cNvSpPr/>
          <p:nvPr/>
        </p:nvSpPr>
        <p:spPr>
          <a:xfrm>
            <a:off x="10722634" y="2027209"/>
            <a:ext cx="2380892" cy="73324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1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2897-2009-B3FA-F7AA-8B6257E8F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New Generation of Storage Virtualization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850C0-E347-BEAD-2CDD-55FE30BA17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214" y="3356178"/>
            <a:ext cx="12412316" cy="4074432"/>
          </a:xfrm>
        </p:spPr>
        <p:txBody>
          <a:bodyPr/>
          <a:lstStyle/>
          <a:p>
            <a:r>
              <a:rPr lang="en-US" dirty="0"/>
              <a:t>To solve the rebuild time issue, we need smart JBODs with fast auto-healing via advanced erasure-coding technology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F68F18E1-5872-324D-D583-B9B259A7C921}"/>
              </a:ext>
            </a:extLst>
          </p:cNvPr>
          <p:cNvGrpSpPr/>
          <p:nvPr/>
        </p:nvGrpSpPr>
        <p:grpSpPr>
          <a:xfrm>
            <a:off x="14297812" y="8398471"/>
            <a:ext cx="7939173" cy="4263980"/>
            <a:chOff x="5533302" y="8847519"/>
            <a:chExt cx="7939173" cy="426398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AA7D58-2523-5270-62E4-7E8F88B5FFB5}"/>
                </a:ext>
              </a:extLst>
            </p:cNvPr>
            <p:cNvGrpSpPr/>
            <p:nvPr/>
          </p:nvGrpSpPr>
          <p:grpSpPr>
            <a:xfrm>
              <a:off x="5533302" y="8847519"/>
              <a:ext cx="4008263" cy="4263980"/>
              <a:chOff x="5533302" y="8847519"/>
              <a:chExt cx="4008263" cy="426398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E9499BE-8367-81D1-120C-3B333F4E7C28}"/>
                  </a:ext>
                </a:extLst>
              </p:cNvPr>
              <p:cNvGrpSpPr/>
              <p:nvPr/>
            </p:nvGrpSpPr>
            <p:grpSpPr>
              <a:xfrm>
                <a:off x="5540244" y="956731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B6CD2E4-88C9-E9C0-A79F-83F8D29B6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311DABC6-3983-7713-1185-B6325DCFA9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143691A-7965-CF57-235F-3BF9D9E797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E0A2CBCB-A131-0D78-DF97-FBC8FDF91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AC55CEE5-40E5-680B-6697-6102207F3A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B4C0C41-6E65-FC05-A6CC-38D8ABCE03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B328E3B4-EF43-8085-420B-F8AF1B486E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3EE0600-9A2A-413A-3857-BD577061C9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D1DAE66-D217-62A7-C9D3-01111C973534}"/>
                  </a:ext>
                </a:extLst>
              </p:cNvPr>
              <p:cNvGrpSpPr/>
              <p:nvPr/>
            </p:nvGrpSpPr>
            <p:grpSpPr>
              <a:xfrm>
                <a:off x="5540244" y="10287113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B5FC20E4-A982-D3B7-12ED-8C32B34D17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B497EF77-E4C3-7ABA-4A80-1D07A0B144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55116981-0A38-FBE0-78A6-8DBEC3CFF5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1BD4B1A3-5F22-152F-C325-4399CE70F8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E0FAEC3-798B-F1D0-9B03-B7779AD5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80BBDB9-97B8-4549-D927-D2B785FE08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448764B9-36BB-82D7-35F0-08631A4A2E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D1072673-0421-4C61-78E7-9C5DBBDE6B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7DDB5B4-6679-5AA0-D3F3-715B2A68AE60}"/>
                  </a:ext>
                </a:extLst>
              </p:cNvPr>
              <p:cNvGrpSpPr/>
              <p:nvPr/>
            </p:nvGrpSpPr>
            <p:grpSpPr>
              <a:xfrm>
                <a:off x="5533302" y="11006910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C1D1FC0C-B182-4852-82A4-DE5015372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7D0BB560-0CB9-59AB-8A3D-E8DF7C3538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0B5F5C34-8F07-0D62-DE0B-CD56436DD2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97B3F05A-854B-6D6D-54CA-6FED50A7C0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5BCA7D3E-1B3A-BF0A-5F90-D14C775879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89A3BFFD-A8A2-6B2B-4BCB-FC673095D8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3BD60D09-6049-D3BE-ED61-B61C1CDEA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5BEC744-2C79-D34C-524B-0F73572534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5CEFAF8-4F71-75DF-47DF-1FB081C8A46B}"/>
                  </a:ext>
                </a:extLst>
              </p:cNvPr>
              <p:cNvGrpSpPr/>
              <p:nvPr/>
            </p:nvGrpSpPr>
            <p:grpSpPr>
              <a:xfrm>
                <a:off x="5533302" y="11726707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06E6318A-6CB0-819F-C01D-62F374650C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271F370B-47C2-89CC-59EE-B49786B42C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A2A373D2-31D8-F9BA-7064-96FE00B7C9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FAA5A5C-CDB6-FA58-56BC-A854BFF62C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DA249B01-4CE7-C290-836A-B52E61AE6D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8F96E5EE-00FB-D240-00DA-891CF98E8A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4D00D2B-3AFB-D432-5D54-BAE193503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7FCEE044-018A-4951-CB70-A31425D045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578219B1-4DB5-4E12-342D-E2AD914EA02F}"/>
                  </a:ext>
                </a:extLst>
              </p:cNvPr>
              <p:cNvGrpSpPr/>
              <p:nvPr/>
            </p:nvGrpSpPr>
            <p:grpSpPr>
              <a:xfrm>
                <a:off x="5540244" y="1244650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98EF9D0A-A748-F630-7F43-DA6D93A5A3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1F0127B1-60A7-6BAE-3E23-4D4C5BA6A5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120D2B05-8CDA-D1D4-A87D-AF287FBFAC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405528EF-2AE6-95B8-3EDC-4F49E85B30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93973CB7-D79C-6E48-AA08-8F6EAE0084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96631F34-9202-D673-DF55-D5D262AF07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AEB0750-2838-CB75-A9E2-BBE73D535D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E72F8C4-9061-C90D-944E-FF555AA258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72E6D407-7B28-9A03-96F3-9107FF2DED0E}"/>
                  </a:ext>
                </a:extLst>
              </p:cNvPr>
              <p:cNvGrpSpPr/>
              <p:nvPr/>
            </p:nvGrpSpPr>
            <p:grpSpPr>
              <a:xfrm>
                <a:off x="5533302" y="8847519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B06C16C0-E01F-B45B-D5F0-44D3ECA33D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26B259BB-9C42-42F4-A35C-D0A41959DD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49977819-2CA8-7415-630B-2D5AD5E36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49683FD0-2021-2350-CFE3-DD7532BF9F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B942FEA2-D7CE-DAB4-EF34-9EC603594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1501F9FE-4F2B-4A12-E3AD-1FA9F21847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B01B31BF-76B5-C2DE-6A53-DC5650644F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4E0D8639-9840-77BA-00B6-D2017CCDA7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27A180E-C652-BDD3-0CCE-C9D1D65BE086}"/>
                </a:ext>
              </a:extLst>
            </p:cNvPr>
            <p:cNvGrpSpPr/>
            <p:nvPr/>
          </p:nvGrpSpPr>
          <p:grpSpPr>
            <a:xfrm>
              <a:off x="9464212" y="8847519"/>
              <a:ext cx="4008263" cy="4263980"/>
              <a:chOff x="5533302" y="8847519"/>
              <a:chExt cx="4008263" cy="4263980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9F638625-9F28-D2B5-D4A4-6750A3274A19}"/>
                  </a:ext>
                </a:extLst>
              </p:cNvPr>
              <p:cNvGrpSpPr/>
              <p:nvPr/>
            </p:nvGrpSpPr>
            <p:grpSpPr>
              <a:xfrm>
                <a:off x="5540244" y="956731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63" name="Picture 162">
                  <a:extLst>
                    <a:ext uri="{FF2B5EF4-FFF2-40B4-BE49-F238E27FC236}">
                      <a16:creationId xmlns:a16="http://schemas.microsoft.com/office/drawing/2014/main" id="{A7DCDCFF-66B8-6C1A-48B4-46D7D456D5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4" name="Picture 163">
                  <a:extLst>
                    <a:ext uri="{FF2B5EF4-FFF2-40B4-BE49-F238E27FC236}">
                      <a16:creationId xmlns:a16="http://schemas.microsoft.com/office/drawing/2014/main" id="{D4646E8A-BF07-6160-117F-2FCE1C0CF4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5" name="Picture 164">
                  <a:extLst>
                    <a:ext uri="{FF2B5EF4-FFF2-40B4-BE49-F238E27FC236}">
                      <a16:creationId xmlns:a16="http://schemas.microsoft.com/office/drawing/2014/main" id="{E9619DEF-C1A3-9CBD-BC33-7CB6B62AE3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6" name="Picture 165">
                  <a:extLst>
                    <a:ext uri="{FF2B5EF4-FFF2-40B4-BE49-F238E27FC236}">
                      <a16:creationId xmlns:a16="http://schemas.microsoft.com/office/drawing/2014/main" id="{3EE5F5DB-961A-5993-6A21-41AC8D6CD3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7" name="Picture 166">
                  <a:extLst>
                    <a:ext uri="{FF2B5EF4-FFF2-40B4-BE49-F238E27FC236}">
                      <a16:creationId xmlns:a16="http://schemas.microsoft.com/office/drawing/2014/main" id="{1B3A1825-ABFB-58B1-5B9B-CDAE373CEF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8" name="Picture 167">
                  <a:extLst>
                    <a:ext uri="{FF2B5EF4-FFF2-40B4-BE49-F238E27FC236}">
                      <a16:creationId xmlns:a16="http://schemas.microsoft.com/office/drawing/2014/main" id="{4F386062-9C3A-ACB2-3F95-A2D1F4F3BB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9" name="Picture 168">
                  <a:extLst>
                    <a:ext uri="{FF2B5EF4-FFF2-40B4-BE49-F238E27FC236}">
                      <a16:creationId xmlns:a16="http://schemas.microsoft.com/office/drawing/2014/main" id="{E210B511-E480-55F9-9E93-6EB69D0651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70" name="Picture 169">
                  <a:extLst>
                    <a:ext uri="{FF2B5EF4-FFF2-40B4-BE49-F238E27FC236}">
                      <a16:creationId xmlns:a16="http://schemas.microsoft.com/office/drawing/2014/main" id="{26E6AA75-77CD-E4E3-0A1B-A2FF73E079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7651A95-B28C-97CD-72F1-B1715F606A0A}"/>
                  </a:ext>
                </a:extLst>
              </p:cNvPr>
              <p:cNvGrpSpPr/>
              <p:nvPr/>
            </p:nvGrpSpPr>
            <p:grpSpPr>
              <a:xfrm>
                <a:off x="5540244" y="10287113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55" name="Picture 154">
                  <a:extLst>
                    <a:ext uri="{FF2B5EF4-FFF2-40B4-BE49-F238E27FC236}">
                      <a16:creationId xmlns:a16="http://schemas.microsoft.com/office/drawing/2014/main" id="{87857233-695B-F486-673A-3C6BAD914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6" name="Picture 155">
                  <a:extLst>
                    <a:ext uri="{FF2B5EF4-FFF2-40B4-BE49-F238E27FC236}">
                      <a16:creationId xmlns:a16="http://schemas.microsoft.com/office/drawing/2014/main" id="{32EDB2D0-953D-D952-58CF-AA3531312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7" name="Picture 156">
                  <a:extLst>
                    <a:ext uri="{FF2B5EF4-FFF2-40B4-BE49-F238E27FC236}">
                      <a16:creationId xmlns:a16="http://schemas.microsoft.com/office/drawing/2014/main" id="{23D8291A-BA40-6F1A-C0B8-30833554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8" name="Picture 157">
                  <a:extLst>
                    <a:ext uri="{FF2B5EF4-FFF2-40B4-BE49-F238E27FC236}">
                      <a16:creationId xmlns:a16="http://schemas.microsoft.com/office/drawing/2014/main" id="{8BF4C26E-8924-BF5D-1312-8861AC0FF2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9" name="Picture 158">
                  <a:extLst>
                    <a:ext uri="{FF2B5EF4-FFF2-40B4-BE49-F238E27FC236}">
                      <a16:creationId xmlns:a16="http://schemas.microsoft.com/office/drawing/2014/main" id="{5F8C9303-232A-3C84-1825-719914B274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0" name="Picture 159">
                  <a:extLst>
                    <a:ext uri="{FF2B5EF4-FFF2-40B4-BE49-F238E27FC236}">
                      <a16:creationId xmlns:a16="http://schemas.microsoft.com/office/drawing/2014/main" id="{963A573E-D49B-BF60-9BC6-810ECB9BF5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1" name="Picture 160">
                  <a:extLst>
                    <a:ext uri="{FF2B5EF4-FFF2-40B4-BE49-F238E27FC236}">
                      <a16:creationId xmlns:a16="http://schemas.microsoft.com/office/drawing/2014/main" id="{D97DB665-0B8D-EC7E-6288-8DA25CCC64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2" name="Picture 161">
                  <a:extLst>
                    <a:ext uri="{FF2B5EF4-FFF2-40B4-BE49-F238E27FC236}">
                      <a16:creationId xmlns:a16="http://schemas.microsoft.com/office/drawing/2014/main" id="{F27F590C-AFD7-CC71-3C33-AEF325E1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5767DE98-6C8D-71C8-6CC2-3C3F5ADED666}"/>
                  </a:ext>
                </a:extLst>
              </p:cNvPr>
              <p:cNvGrpSpPr/>
              <p:nvPr/>
            </p:nvGrpSpPr>
            <p:grpSpPr>
              <a:xfrm>
                <a:off x="5533302" y="11006910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A13CAB96-12AA-AE28-2C43-47AD8815C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DCC61055-85E9-B044-9854-0B4744AD2C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2FB5B353-F592-904C-FD91-63DC3F2D09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0" name="Picture 149">
                  <a:extLst>
                    <a:ext uri="{FF2B5EF4-FFF2-40B4-BE49-F238E27FC236}">
                      <a16:creationId xmlns:a16="http://schemas.microsoft.com/office/drawing/2014/main" id="{33242E44-4E5C-F411-6F42-18A5AA158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1" name="Picture 150">
                  <a:extLst>
                    <a:ext uri="{FF2B5EF4-FFF2-40B4-BE49-F238E27FC236}">
                      <a16:creationId xmlns:a16="http://schemas.microsoft.com/office/drawing/2014/main" id="{C054F082-F394-8EFA-B59B-641BD4834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2" name="Picture 151">
                  <a:extLst>
                    <a:ext uri="{FF2B5EF4-FFF2-40B4-BE49-F238E27FC236}">
                      <a16:creationId xmlns:a16="http://schemas.microsoft.com/office/drawing/2014/main" id="{AB54639E-906E-61B2-BE86-E94D2F3D2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3" name="Picture 152">
                  <a:extLst>
                    <a:ext uri="{FF2B5EF4-FFF2-40B4-BE49-F238E27FC236}">
                      <a16:creationId xmlns:a16="http://schemas.microsoft.com/office/drawing/2014/main" id="{5699ACDA-C0B9-1C32-6F63-2C7DFE653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4" name="Picture 153">
                  <a:extLst>
                    <a:ext uri="{FF2B5EF4-FFF2-40B4-BE49-F238E27FC236}">
                      <a16:creationId xmlns:a16="http://schemas.microsoft.com/office/drawing/2014/main" id="{25F4CF9F-E795-8A1F-A808-FA98672029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A75D951-3599-CEBD-B3F1-4A44B72B245F}"/>
                  </a:ext>
                </a:extLst>
              </p:cNvPr>
              <p:cNvGrpSpPr/>
              <p:nvPr/>
            </p:nvGrpSpPr>
            <p:grpSpPr>
              <a:xfrm>
                <a:off x="5533302" y="11726707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664652D1-0574-988C-454C-AEACADCE88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DE6EE03A-FD8E-BF1E-6D2A-27CF11BFF1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61105F37-1E19-4A82-77F8-45451FB16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63C3E7DD-C59A-4F40-2D00-07BF1EB9FE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649B242C-79E3-4F5D-0503-E3949C913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FC61D899-148D-C246-0D03-CFE55EC788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F3D6B229-F056-3E68-B455-E9E35DD857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87C5491-BA04-A849-1D04-5E47B9E4A9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2CA6C6C-126B-BCE7-DF98-D3EB685F5182}"/>
                  </a:ext>
                </a:extLst>
              </p:cNvPr>
              <p:cNvGrpSpPr/>
              <p:nvPr/>
            </p:nvGrpSpPr>
            <p:grpSpPr>
              <a:xfrm>
                <a:off x="5540244" y="1244650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31" name="Picture 130">
                  <a:extLst>
                    <a:ext uri="{FF2B5EF4-FFF2-40B4-BE49-F238E27FC236}">
                      <a16:creationId xmlns:a16="http://schemas.microsoft.com/office/drawing/2014/main" id="{2FC405AD-9761-D11B-6581-B6C164A56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2" name="Picture 131">
                  <a:extLst>
                    <a:ext uri="{FF2B5EF4-FFF2-40B4-BE49-F238E27FC236}">
                      <a16:creationId xmlns:a16="http://schemas.microsoft.com/office/drawing/2014/main" id="{A4C1CD96-06D2-401C-2CB0-9E124C371C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3" name="Picture 132">
                  <a:extLst>
                    <a:ext uri="{FF2B5EF4-FFF2-40B4-BE49-F238E27FC236}">
                      <a16:creationId xmlns:a16="http://schemas.microsoft.com/office/drawing/2014/main" id="{79EA0D8F-3F1F-8617-E203-D97C07578C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id="{B9AC9FEE-B1E2-92D4-6B99-B91C134C67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D3D41D6D-1546-F795-2E17-3599AB7539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2E43A233-6088-3341-0E2B-290B43CB6C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4F2B7F3B-1342-1B7B-252F-CB74C4E69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3735CE30-E857-7082-D9EA-E23EC4C247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6FA4B674-524C-ACCF-8C04-2986D0FF17D5}"/>
                  </a:ext>
                </a:extLst>
              </p:cNvPr>
              <p:cNvGrpSpPr/>
              <p:nvPr/>
            </p:nvGrpSpPr>
            <p:grpSpPr>
              <a:xfrm>
                <a:off x="5533302" y="8847519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A0443320-A71C-FDB6-B514-AC13520E41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B448C6EB-4D95-ADE2-32DB-2BBFB38D2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7900F7AA-CE40-FD1C-44C1-E661918D98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59E0230D-D30B-8241-A7C2-1770D3CBF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7" name="Picture 126">
                  <a:extLst>
                    <a:ext uri="{FF2B5EF4-FFF2-40B4-BE49-F238E27FC236}">
                      <a16:creationId xmlns:a16="http://schemas.microsoft.com/office/drawing/2014/main" id="{72B95A05-2672-1330-4627-87199BBBF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8" name="Picture 127">
                  <a:extLst>
                    <a:ext uri="{FF2B5EF4-FFF2-40B4-BE49-F238E27FC236}">
                      <a16:creationId xmlns:a16="http://schemas.microsoft.com/office/drawing/2014/main" id="{2A8BCBEC-BF9A-90FF-E6FE-BF88A15BF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52C2CFB3-10E1-EF6D-EF6B-FD643D3D3D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0" name="Picture 129">
                  <a:extLst>
                    <a:ext uri="{FF2B5EF4-FFF2-40B4-BE49-F238E27FC236}">
                      <a16:creationId xmlns:a16="http://schemas.microsoft.com/office/drawing/2014/main" id="{AE458AA0-768B-1A50-AA9E-929E6AF84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053C1B3A-2275-7E1D-2A13-09F1287367F0}"/>
              </a:ext>
            </a:extLst>
          </p:cNvPr>
          <p:cNvSpPr txBox="1"/>
          <p:nvPr/>
        </p:nvSpPr>
        <p:spPr>
          <a:xfrm>
            <a:off x="736600" y="11610155"/>
            <a:ext cx="12200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9810" algn="ctr"/>
            <a:r>
              <a:rPr lang="en-US" sz="2000" dirty="0">
                <a:solidFill>
                  <a:schemeClr val="bg1"/>
                </a:solidFill>
                <a:cs typeface="Open Sans Light"/>
              </a:rPr>
              <a:t>Systems return to full health 95% faster than traditional RAID and with minimal performance impact.</a:t>
            </a:r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9B1DCCEE-9E80-A440-1A3B-B29A95D6234D}"/>
              </a:ext>
            </a:extLst>
          </p:cNvPr>
          <p:cNvGrpSpPr/>
          <p:nvPr/>
        </p:nvGrpSpPr>
        <p:grpSpPr>
          <a:xfrm>
            <a:off x="14304754" y="6169981"/>
            <a:ext cx="7925289" cy="6492470"/>
            <a:chOff x="14304754" y="6169981"/>
            <a:chExt cx="7925289" cy="6492470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343AF4D-F92A-BFAC-0445-55FEE0FD5E45}"/>
                </a:ext>
              </a:extLst>
            </p:cNvPr>
            <p:cNvSpPr/>
            <p:nvPr/>
          </p:nvSpPr>
          <p:spPr>
            <a:xfrm>
              <a:off x="14304754" y="8398471"/>
              <a:ext cx="7925289" cy="4263980"/>
            </a:xfrm>
            <a:prstGeom prst="rect">
              <a:avLst/>
            </a:prstGeom>
            <a:solidFill>
              <a:schemeClr val="accent2">
                <a:alpha val="6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ontserrat Black" panose="00000A00000000000000" pitchFamily="2" charset="0"/>
                </a:rPr>
                <a:t>ADAPT 16+2 </a:t>
              </a: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ontserrat Black" panose="00000A00000000000000" pitchFamily="2" charset="0"/>
                </a:rPr>
                <a:t>Erasure Coding</a:t>
              </a:r>
            </a:p>
          </p:txBody>
        </p: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3AD0376-DEDB-4841-B41A-4BF33066D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04754" y="6169981"/>
              <a:ext cx="964646" cy="22284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9077D34-0CDB-A973-B47B-9010585774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5015" y="6169981"/>
              <a:ext cx="1265028" cy="22284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790A876-B203-9A1C-4B0C-D91B30B41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535" y="1773348"/>
            <a:ext cx="6322311" cy="6322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6998C-851D-27D4-ECFA-0087C0125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0520" y="4606112"/>
            <a:ext cx="3738553" cy="5357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344BCA-99B1-BFF2-C43A-D1D37A143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280" y="6180672"/>
            <a:ext cx="11134725" cy="52292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0043CC-F2D2-80BD-EFFB-4E2ED5C9BF0B}"/>
              </a:ext>
            </a:extLst>
          </p:cNvPr>
          <p:cNvSpPr/>
          <p:nvPr/>
        </p:nvSpPr>
        <p:spPr>
          <a:xfrm>
            <a:off x="19318514" y="12685486"/>
            <a:ext cx="4412343" cy="8563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BD4E32-2BDB-D06A-40CC-B23642AA3E58}"/>
              </a:ext>
            </a:extLst>
          </p:cNvPr>
          <p:cNvSpPr/>
          <p:nvPr/>
        </p:nvSpPr>
        <p:spPr>
          <a:xfrm>
            <a:off x="10722634" y="2027209"/>
            <a:ext cx="2380892" cy="73324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324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2897-2009-B3FA-F7AA-8B6257E8F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New Generation of Storage Virtualization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850C0-E347-BEAD-2CDD-55FE30BA17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214" y="3356178"/>
            <a:ext cx="12412316" cy="2714422"/>
          </a:xfrm>
        </p:spPr>
        <p:txBody>
          <a:bodyPr/>
          <a:lstStyle/>
          <a:p>
            <a:r>
              <a:rPr lang="en-US" dirty="0"/>
              <a:t>To reduce maintenance costs, we need the system to be able to repair bad media automatically.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F68F18E1-5872-324D-D583-B9B259A7C921}"/>
              </a:ext>
            </a:extLst>
          </p:cNvPr>
          <p:cNvGrpSpPr/>
          <p:nvPr/>
        </p:nvGrpSpPr>
        <p:grpSpPr>
          <a:xfrm>
            <a:off x="14297812" y="8398471"/>
            <a:ext cx="7939173" cy="4263980"/>
            <a:chOff x="5533302" y="8847519"/>
            <a:chExt cx="7939173" cy="426398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AA7D58-2523-5270-62E4-7E8F88B5FFB5}"/>
                </a:ext>
              </a:extLst>
            </p:cNvPr>
            <p:cNvGrpSpPr/>
            <p:nvPr/>
          </p:nvGrpSpPr>
          <p:grpSpPr>
            <a:xfrm>
              <a:off x="5533302" y="8847519"/>
              <a:ext cx="4008264" cy="4263980"/>
              <a:chOff x="5533302" y="8847519"/>
              <a:chExt cx="4008264" cy="426398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E9499BE-8367-81D1-120C-3B333F4E7C28}"/>
                  </a:ext>
                </a:extLst>
              </p:cNvPr>
              <p:cNvGrpSpPr/>
              <p:nvPr/>
            </p:nvGrpSpPr>
            <p:grpSpPr>
              <a:xfrm>
                <a:off x="5540244" y="956731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B6CD2E4-88C9-E9C0-A79F-83F8D29B6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311DABC6-3983-7713-1185-B6325DCFA9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143691A-7965-CF57-235F-3BF9D9E797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E0A2CBCB-A131-0D78-DF97-FBC8FDF91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AC55CEE5-40E5-680B-6697-6102207F3A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B4C0C41-6E65-FC05-A6CC-38D8ABCE03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B328E3B4-EF43-8085-420B-F8AF1B486E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3EE0600-9A2A-413A-3857-BD577061C9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D1DAE66-D217-62A7-C9D3-01111C973534}"/>
                  </a:ext>
                </a:extLst>
              </p:cNvPr>
              <p:cNvGrpSpPr/>
              <p:nvPr/>
            </p:nvGrpSpPr>
            <p:grpSpPr>
              <a:xfrm>
                <a:off x="5540244" y="10287113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B5FC20E4-A982-D3B7-12ED-8C32B34D17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B497EF77-E4C3-7ABA-4A80-1D07A0B144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55116981-0A38-FBE0-78A6-8DBEC3CFF5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1BD4B1A3-5F22-152F-C325-4399CE70F8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E0FAEC3-798B-F1D0-9B03-B7779AD5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80BBDB9-97B8-4549-D927-D2B785FE08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448764B9-36BB-82D7-35F0-08631A4A2E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D1072673-0421-4C61-78E7-9C5DBBDE6B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7DDB5B4-6679-5AA0-D3F3-715B2A68AE60}"/>
                  </a:ext>
                </a:extLst>
              </p:cNvPr>
              <p:cNvGrpSpPr/>
              <p:nvPr/>
            </p:nvGrpSpPr>
            <p:grpSpPr>
              <a:xfrm>
                <a:off x="5533302" y="11006910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C1D1FC0C-B182-4852-82A4-DE5015372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7D0BB560-0CB9-59AB-8A3D-E8DF7C3538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0B5F5C34-8F07-0D62-DE0B-CD56436DD2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97B3F05A-854B-6D6D-54CA-6FED50A7C0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5BCA7D3E-1B3A-BF0A-5F90-D14C775879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89A3BFFD-A8A2-6B2B-4BCB-FC673095D8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3BD60D09-6049-D3BE-ED61-B61C1CDEA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5BEC744-2C79-D34C-524B-0F73572534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5CEFAF8-4F71-75DF-47DF-1FB081C8A46B}"/>
                  </a:ext>
                </a:extLst>
              </p:cNvPr>
              <p:cNvGrpSpPr/>
              <p:nvPr/>
            </p:nvGrpSpPr>
            <p:grpSpPr>
              <a:xfrm>
                <a:off x="5533302" y="11726707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06E6318A-6CB0-819F-C01D-62F374650C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271F370B-47C2-89CC-59EE-B49786B42C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A2A373D2-31D8-F9BA-7064-96FE00B7C9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FAA5A5C-CDB6-FA58-56BC-A854BFF62C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DA249B01-4CE7-C290-836A-B52E61AE6D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8F96E5EE-00FB-D240-00DA-891CF98E8A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4D00D2B-3AFB-D432-5D54-BAE193503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7FCEE044-018A-4951-CB70-A31425D045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578219B1-4DB5-4E12-342D-E2AD914EA02F}"/>
                  </a:ext>
                </a:extLst>
              </p:cNvPr>
              <p:cNvGrpSpPr/>
              <p:nvPr/>
            </p:nvGrpSpPr>
            <p:grpSpPr>
              <a:xfrm>
                <a:off x="6026039" y="12446506"/>
                <a:ext cx="3515527" cy="664993"/>
                <a:chOff x="9865275" y="9899374"/>
                <a:chExt cx="5884886" cy="1113178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1F0127B1-60A7-6BAE-3E23-4D4C5BA6A5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120D2B05-8CDA-D1D4-A87D-AF287FBFAC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405528EF-2AE6-95B8-3EDC-4F49E85B30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93973CB7-D79C-6E48-AA08-8F6EAE0084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96631F34-9202-D673-DF55-D5D262AF07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AEB0750-2838-CB75-A9E2-BBE73D535D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E72F8C4-9061-C90D-944E-FF555AA258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72E6D407-7B28-9A03-96F3-9107FF2DED0E}"/>
                  </a:ext>
                </a:extLst>
              </p:cNvPr>
              <p:cNvGrpSpPr/>
              <p:nvPr/>
            </p:nvGrpSpPr>
            <p:grpSpPr>
              <a:xfrm>
                <a:off x="5533302" y="8847519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B06C16C0-E01F-B45B-D5F0-44D3ECA33D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26B259BB-9C42-42F4-A35C-D0A41959DD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49977819-2CA8-7415-630B-2D5AD5E36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49683FD0-2021-2350-CFE3-DD7532BF9F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B942FEA2-D7CE-DAB4-EF34-9EC603594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1501F9FE-4F2B-4A12-E3AD-1FA9F21847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B01B31BF-76B5-C2DE-6A53-DC5650644F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4E0D8639-9840-77BA-00B6-D2017CCDA7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27A180E-C652-BDD3-0CCE-C9D1D65BE086}"/>
                </a:ext>
              </a:extLst>
            </p:cNvPr>
            <p:cNvGrpSpPr/>
            <p:nvPr/>
          </p:nvGrpSpPr>
          <p:grpSpPr>
            <a:xfrm>
              <a:off x="9464212" y="8847519"/>
              <a:ext cx="4008263" cy="4263980"/>
              <a:chOff x="5533302" y="8847519"/>
              <a:chExt cx="4008263" cy="4263980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9F638625-9F28-D2B5-D4A4-6750A3274A19}"/>
                  </a:ext>
                </a:extLst>
              </p:cNvPr>
              <p:cNvGrpSpPr/>
              <p:nvPr/>
            </p:nvGrpSpPr>
            <p:grpSpPr>
              <a:xfrm>
                <a:off x="5540244" y="956731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63" name="Picture 162">
                  <a:extLst>
                    <a:ext uri="{FF2B5EF4-FFF2-40B4-BE49-F238E27FC236}">
                      <a16:creationId xmlns:a16="http://schemas.microsoft.com/office/drawing/2014/main" id="{A7DCDCFF-66B8-6C1A-48B4-46D7D456D5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4" name="Picture 163">
                  <a:extLst>
                    <a:ext uri="{FF2B5EF4-FFF2-40B4-BE49-F238E27FC236}">
                      <a16:creationId xmlns:a16="http://schemas.microsoft.com/office/drawing/2014/main" id="{D4646E8A-BF07-6160-117F-2FCE1C0CF4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5" name="Picture 164">
                  <a:extLst>
                    <a:ext uri="{FF2B5EF4-FFF2-40B4-BE49-F238E27FC236}">
                      <a16:creationId xmlns:a16="http://schemas.microsoft.com/office/drawing/2014/main" id="{E9619DEF-C1A3-9CBD-BC33-7CB6B62AE3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6" name="Picture 165">
                  <a:extLst>
                    <a:ext uri="{FF2B5EF4-FFF2-40B4-BE49-F238E27FC236}">
                      <a16:creationId xmlns:a16="http://schemas.microsoft.com/office/drawing/2014/main" id="{3EE5F5DB-961A-5993-6A21-41AC8D6CD3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7" name="Picture 166">
                  <a:extLst>
                    <a:ext uri="{FF2B5EF4-FFF2-40B4-BE49-F238E27FC236}">
                      <a16:creationId xmlns:a16="http://schemas.microsoft.com/office/drawing/2014/main" id="{1B3A1825-ABFB-58B1-5B9B-CDAE373CEF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8" name="Picture 167">
                  <a:extLst>
                    <a:ext uri="{FF2B5EF4-FFF2-40B4-BE49-F238E27FC236}">
                      <a16:creationId xmlns:a16="http://schemas.microsoft.com/office/drawing/2014/main" id="{4F386062-9C3A-ACB2-3F95-A2D1F4F3BB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9" name="Picture 168">
                  <a:extLst>
                    <a:ext uri="{FF2B5EF4-FFF2-40B4-BE49-F238E27FC236}">
                      <a16:creationId xmlns:a16="http://schemas.microsoft.com/office/drawing/2014/main" id="{E210B511-E480-55F9-9E93-6EB69D0651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70" name="Picture 169">
                  <a:extLst>
                    <a:ext uri="{FF2B5EF4-FFF2-40B4-BE49-F238E27FC236}">
                      <a16:creationId xmlns:a16="http://schemas.microsoft.com/office/drawing/2014/main" id="{26E6AA75-77CD-E4E3-0A1B-A2FF73E079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7651A95-B28C-97CD-72F1-B1715F606A0A}"/>
                  </a:ext>
                </a:extLst>
              </p:cNvPr>
              <p:cNvGrpSpPr/>
              <p:nvPr/>
            </p:nvGrpSpPr>
            <p:grpSpPr>
              <a:xfrm>
                <a:off x="5540244" y="10287113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55" name="Picture 154">
                  <a:extLst>
                    <a:ext uri="{FF2B5EF4-FFF2-40B4-BE49-F238E27FC236}">
                      <a16:creationId xmlns:a16="http://schemas.microsoft.com/office/drawing/2014/main" id="{87857233-695B-F486-673A-3C6BAD914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6" name="Picture 155">
                  <a:extLst>
                    <a:ext uri="{FF2B5EF4-FFF2-40B4-BE49-F238E27FC236}">
                      <a16:creationId xmlns:a16="http://schemas.microsoft.com/office/drawing/2014/main" id="{32EDB2D0-953D-D952-58CF-AA3531312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7" name="Picture 156">
                  <a:extLst>
                    <a:ext uri="{FF2B5EF4-FFF2-40B4-BE49-F238E27FC236}">
                      <a16:creationId xmlns:a16="http://schemas.microsoft.com/office/drawing/2014/main" id="{23D8291A-BA40-6F1A-C0B8-30833554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8" name="Picture 157">
                  <a:extLst>
                    <a:ext uri="{FF2B5EF4-FFF2-40B4-BE49-F238E27FC236}">
                      <a16:creationId xmlns:a16="http://schemas.microsoft.com/office/drawing/2014/main" id="{8BF4C26E-8924-BF5D-1312-8861AC0FF2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9" name="Picture 158">
                  <a:extLst>
                    <a:ext uri="{FF2B5EF4-FFF2-40B4-BE49-F238E27FC236}">
                      <a16:creationId xmlns:a16="http://schemas.microsoft.com/office/drawing/2014/main" id="{5F8C9303-232A-3C84-1825-719914B274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0" name="Picture 159">
                  <a:extLst>
                    <a:ext uri="{FF2B5EF4-FFF2-40B4-BE49-F238E27FC236}">
                      <a16:creationId xmlns:a16="http://schemas.microsoft.com/office/drawing/2014/main" id="{963A573E-D49B-BF60-9BC6-810ECB9BF5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1" name="Picture 160">
                  <a:extLst>
                    <a:ext uri="{FF2B5EF4-FFF2-40B4-BE49-F238E27FC236}">
                      <a16:creationId xmlns:a16="http://schemas.microsoft.com/office/drawing/2014/main" id="{D97DB665-0B8D-EC7E-6288-8DA25CCC64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2" name="Picture 161">
                  <a:extLst>
                    <a:ext uri="{FF2B5EF4-FFF2-40B4-BE49-F238E27FC236}">
                      <a16:creationId xmlns:a16="http://schemas.microsoft.com/office/drawing/2014/main" id="{F27F590C-AFD7-CC71-3C33-AEF325E1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5767DE98-6C8D-71C8-6CC2-3C3F5ADED666}"/>
                  </a:ext>
                </a:extLst>
              </p:cNvPr>
              <p:cNvGrpSpPr/>
              <p:nvPr/>
            </p:nvGrpSpPr>
            <p:grpSpPr>
              <a:xfrm>
                <a:off x="5533302" y="11006910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A13CAB96-12AA-AE28-2C43-47AD8815C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DCC61055-85E9-B044-9854-0B4744AD2C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2FB5B353-F592-904C-FD91-63DC3F2D09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0" name="Picture 149">
                  <a:extLst>
                    <a:ext uri="{FF2B5EF4-FFF2-40B4-BE49-F238E27FC236}">
                      <a16:creationId xmlns:a16="http://schemas.microsoft.com/office/drawing/2014/main" id="{33242E44-4E5C-F411-6F42-18A5AA158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1" name="Picture 150">
                  <a:extLst>
                    <a:ext uri="{FF2B5EF4-FFF2-40B4-BE49-F238E27FC236}">
                      <a16:creationId xmlns:a16="http://schemas.microsoft.com/office/drawing/2014/main" id="{C054F082-F394-8EFA-B59B-641BD4834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2" name="Picture 151">
                  <a:extLst>
                    <a:ext uri="{FF2B5EF4-FFF2-40B4-BE49-F238E27FC236}">
                      <a16:creationId xmlns:a16="http://schemas.microsoft.com/office/drawing/2014/main" id="{AB54639E-906E-61B2-BE86-E94D2F3D2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3" name="Picture 152">
                  <a:extLst>
                    <a:ext uri="{FF2B5EF4-FFF2-40B4-BE49-F238E27FC236}">
                      <a16:creationId xmlns:a16="http://schemas.microsoft.com/office/drawing/2014/main" id="{5699ACDA-C0B9-1C32-6F63-2C7DFE653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4" name="Picture 153">
                  <a:extLst>
                    <a:ext uri="{FF2B5EF4-FFF2-40B4-BE49-F238E27FC236}">
                      <a16:creationId xmlns:a16="http://schemas.microsoft.com/office/drawing/2014/main" id="{25F4CF9F-E795-8A1F-A808-FA98672029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A75D951-3599-CEBD-B3F1-4A44B72B245F}"/>
                  </a:ext>
                </a:extLst>
              </p:cNvPr>
              <p:cNvGrpSpPr/>
              <p:nvPr/>
            </p:nvGrpSpPr>
            <p:grpSpPr>
              <a:xfrm>
                <a:off x="5533302" y="11726707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664652D1-0574-988C-454C-AEACADCE88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DE6EE03A-FD8E-BF1E-6D2A-27CF11BFF1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61105F37-1E19-4A82-77F8-45451FB16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63C3E7DD-C59A-4F40-2D00-07BF1EB9FE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649B242C-79E3-4F5D-0503-E3949C913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FC61D899-148D-C246-0D03-CFE55EC788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F3D6B229-F056-3E68-B455-E9E35DD857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87C5491-BA04-A849-1D04-5E47B9E4A9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2CA6C6C-126B-BCE7-DF98-D3EB685F5182}"/>
                  </a:ext>
                </a:extLst>
              </p:cNvPr>
              <p:cNvGrpSpPr/>
              <p:nvPr/>
            </p:nvGrpSpPr>
            <p:grpSpPr>
              <a:xfrm>
                <a:off x="5540244" y="1244650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31" name="Picture 130">
                  <a:extLst>
                    <a:ext uri="{FF2B5EF4-FFF2-40B4-BE49-F238E27FC236}">
                      <a16:creationId xmlns:a16="http://schemas.microsoft.com/office/drawing/2014/main" id="{2FC405AD-9761-D11B-6581-B6C164A56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2" name="Picture 131">
                  <a:extLst>
                    <a:ext uri="{FF2B5EF4-FFF2-40B4-BE49-F238E27FC236}">
                      <a16:creationId xmlns:a16="http://schemas.microsoft.com/office/drawing/2014/main" id="{A4C1CD96-06D2-401C-2CB0-9E124C371C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3" name="Picture 132">
                  <a:extLst>
                    <a:ext uri="{FF2B5EF4-FFF2-40B4-BE49-F238E27FC236}">
                      <a16:creationId xmlns:a16="http://schemas.microsoft.com/office/drawing/2014/main" id="{79EA0D8F-3F1F-8617-E203-D97C07578C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id="{B9AC9FEE-B1E2-92D4-6B99-B91C134C67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D3D41D6D-1546-F795-2E17-3599AB7539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2E43A233-6088-3341-0E2B-290B43CB6C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4F2B7F3B-1342-1B7B-252F-CB74C4E69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3735CE30-E857-7082-D9EA-E23EC4C247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6FA4B674-524C-ACCF-8C04-2986D0FF17D5}"/>
                  </a:ext>
                </a:extLst>
              </p:cNvPr>
              <p:cNvGrpSpPr/>
              <p:nvPr/>
            </p:nvGrpSpPr>
            <p:grpSpPr>
              <a:xfrm>
                <a:off x="5533302" y="8847519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A0443320-A71C-FDB6-B514-AC13520E41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B448C6EB-4D95-ADE2-32DB-2BBFB38D2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7900F7AA-CE40-FD1C-44C1-E661918D98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59E0230D-D30B-8241-A7C2-1770D3CBF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7" name="Picture 126">
                  <a:extLst>
                    <a:ext uri="{FF2B5EF4-FFF2-40B4-BE49-F238E27FC236}">
                      <a16:creationId xmlns:a16="http://schemas.microsoft.com/office/drawing/2014/main" id="{72B95A05-2672-1330-4627-87199BBBF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8" name="Picture 127">
                  <a:extLst>
                    <a:ext uri="{FF2B5EF4-FFF2-40B4-BE49-F238E27FC236}">
                      <a16:creationId xmlns:a16="http://schemas.microsoft.com/office/drawing/2014/main" id="{2A8BCBEC-BF9A-90FF-E6FE-BF88A15BF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52C2CFB3-10E1-EF6D-EF6B-FD643D3D3D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0" name="Picture 129">
                  <a:extLst>
                    <a:ext uri="{FF2B5EF4-FFF2-40B4-BE49-F238E27FC236}">
                      <a16:creationId xmlns:a16="http://schemas.microsoft.com/office/drawing/2014/main" id="{AE458AA0-768B-1A50-AA9E-929E6AF84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9B1DCCEE-9E80-A440-1A3B-B29A95D6234D}"/>
              </a:ext>
            </a:extLst>
          </p:cNvPr>
          <p:cNvGrpSpPr/>
          <p:nvPr/>
        </p:nvGrpSpPr>
        <p:grpSpPr>
          <a:xfrm>
            <a:off x="14311696" y="6169981"/>
            <a:ext cx="7925289" cy="6492470"/>
            <a:chOff x="14304754" y="6169981"/>
            <a:chExt cx="7925289" cy="6492470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343AF4D-F92A-BFAC-0445-55FEE0FD5E45}"/>
                </a:ext>
              </a:extLst>
            </p:cNvPr>
            <p:cNvSpPr/>
            <p:nvPr/>
          </p:nvSpPr>
          <p:spPr>
            <a:xfrm>
              <a:off x="14304754" y="8398471"/>
              <a:ext cx="7925289" cy="4263980"/>
            </a:xfrm>
            <a:prstGeom prst="rect">
              <a:avLst/>
            </a:prstGeom>
            <a:solidFill>
              <a:schemeClr val="accent2">
                <a:alpha val="6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ontserrat Black" panose="00000A00000000000000" pitchFamily="2" charset="0"/>
                </a:rPr>
                <a:t>ADAPT 16+2 </a:t>
              </a: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ontserrat Black" panose="00000A00000000000000" pitchFamily="2" charset="0"/>
                </a:rPr>
                <a:t>Erasure Coding</a:t>
              </a:r>
            </a:p>
          </p:txBody>
        </p: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3AD0376-DEDB-4841-B41A-4BF33066D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04754" y="6169981"/>
              <a:ext cx="964646" cy="22284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9077D34-0CDB-A973-B47B-9010585774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5015" y="6169981"/>
              <a:ext cx="1265028" cy="22284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790A876-B203-9A1C-4B0C-D91B30B41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535" y="1773348"/>
            <a:ext cx="6322311" cy="6322311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AE8AB6AB-1982-F809-485E-B671F6F67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8980" y="4606112"/>
            <a:ext cx="3738553" cy="53578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59F6D8F-9B1C-6799-C175-BE78E3834983}"/>
              </a:ext>
            </a:extLst>
          </p:cNvPr>
          <p:cNvGrpSpPr/>
          <p:nvPr/>
        </p:nvGrpSpPr>
        <p:grpSpPr>
          <a:xfrm>
            <a:off x="11814257" y="10507449"/>
            <a:ext cx="1845733" cy="1230558"/>
            <a:chOff x="11814257" y="10507449"/>
            <a:chExt cx="1845733" cy="1230558"/>
          </a:xfrm>
        </p:grpSpPr>
        <p:sp>
          <p:nvSpPr>
            <p:cNvPr id="213" name="Arrow: Right 212">
              <a:extLst>
                <a:ext uri="{FF2B5EF4-FFF2-40B4-BE49-F238E27FC236}">
                  <a16:creationId xmlns:a16="http://schemas.microsoft.com/office/drawing/2014/main" id="{4115F3F8-9F46-4B7B-BBEF-149A1EC52AC7}"/>
                </a:ext>
              </a:extLst>
            </p:cNvPr>
            <p:cNvSpPr/>
            <p:nvPr/>
          </p:nvSpPr>
          <p:spPr>
            <a:xfrm rot="10800000">
              <a:off x="11814257" y="10507449"/>
              <a:ext cx="1845733" cy="123055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 Ligh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46EC524-173A-387C-16EB-0F26BA6F0A95}"/>
                </a:ext>
              </a:extLst>
            </p:cNvPr>
            <p:cNvSpPr txBox="1"/>
            <p:nvPr/>
          </p:nvSpPr>
          <p:spPr>
            <a:xfrm>
              <a:off x="12493956" y="10891895"/>
              <a:ext cx="10634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Montserrat Black" panose="00000A00000000000000" pitchFamily="2" charset="0"/>
                </a:rPr>
                <a:t>ADR</a:t>
              </a:r>
              <a:endParaRPr lang="en-US" sz="24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FA5D30-33C2-18F6-102D-D7098850388E}"/>
              </a:ext>
            </a:extLst>
          </p:cNvPr>
          <p:cNvGrpSpPr/>
          <p:nvPr/>
        </p:nvGrpSpPr>
        <p:grpSpPr>
          <a:xfrm>
            <a:off x="11768141" y="8925728"/>
            <a:ext cx="1845733" cy="1230558"/>
            <a:chOff x="11768141" y="8925728"/>
            <a:chExt cx="1845733" cy="1230558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B9F0593A-5724-8A75-AF40-5F718B1FD35E}"/>
                </a:ext>
              </a:extLst>
            </p:cNvPr>
            <p:cNvSpPr/>
            <p:nvPr/>
          </p:nvSpPr>
          <p:spPr>
            <a:xfrm>
              <a:off x="11768141" y="8925728"/>
              <a:ext cx="1845733" cy="1230558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 Ligh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BF1CF8-35CB-9D1E-8F77-82B12A8F0729}"/>
                </a:ext>
              </a:extLst>
            </p:cNvPr>
            <p:cNvSpPr txBox="1"/>
            <p:nvPr/>
          </p:nvSpPr>
          <p:spPr>
            <a:xfrm>
              <a:off x="12049908" y="9310174"/>
              <a:ext cx="10634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Montserrat Black" panose="00000A00000000000000" pitchFamily="2" charset="0"/>
                </a:rPr>
                <a:t>ADR</a:t>
              </a:r>
              <a:endParaRPr lang="en-US" sz="2400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C770E4C-84FE-C6C6-4A2A-5D28E9C59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754" y="11997458"/>
            <a:ext cx="600760" cy="664993"/>
          </a:xfrm>
          <a:prstGeom prst="rect">
            <a:avLst/>
          </a:prstGeom>
          <a:ln w="57150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531329-BF5A-47E3-C162-703416D24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948" y="11976548"/>
            <a:ext cx="600760" cy="66499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36CF6A3-395D-1DD1-2B6C-094CD528F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58" y="9134869"/>
            <a:ext cx="2023031" cy="2239331"/>
          </a:xfrm>
          <a:prstGeom prst="rect">
            <a:avLst/>
          </a:prstGeom>
        </p:spPr>
      </p:pic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9A9A3B7-DA03-A7AD-6136-6050F69882D8}"/>
              </a:ext>
            </a:extLst>
          </p:cNvPr>
          <p:cNvSpPr txBox="1">
            <a:spLocks/>
          </p:cNvSpPr>
          <p:nvPr/>
        </p:nvSpPr>
        <p:spPr>
          <a:xfrm>
            <a:off x="1076214" y="6327492"/>
            <a:ext cx="12412316" cy="1913467"/>
          </a:xfrm>
          <a:prstGeom prst="rect">
            <a:avLst/>
          </a:prstGeom>
        </p:spPr>
        <p:txBody>
          <a:bodyPr/>
          <a:lstStyle>
            <a:lvl1pPr marL="0" indent="0" algn="l" defTabSz="108701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598" kern="1200">
                <a:solidFill>
                  <a:schemeClr val="bg1"/>
                </a:solidFill>
                <a:latin typeface="+mn-lt"/>
                <a:ea typeface="+mn-ea"/>
                <a:cs typeface="Open Sans Light"/>
              </a:defRPr>
            </a:lvl1pPr>
            <a:lvl2pPr marL="1087010" indent="0" algn="ctr" defTabSz="108701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098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018" indent="0" algn="ctr" defTabSz="108701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098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1034" indent="0" algn="ctr" defTabSz="108701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098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8040" indent="0" algn="ctr" defTabSz="108701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098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78554" indent="-543506" algn="l" defTabSz="1087010" rtl="0" eaLnBrk="1" latinLnBrk="0" hangingPunct="1">
              <a:spcBef>
                <a:spcPct val="20000"/>
              </a:spcBef>
              <a:buFont typeface="Arial"/>
              <a:buChar char="•"/>
              <a:defRPr sz="4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5566" indent="-543506" algn="l" defTabSz="1087010" rtl="0" eaLnBrk="1" latinLnBrk="0" hangingPunct="1">
              <a:spcBef>
                <a:spcPct val="20000"/>
              </a:spcBef>
              <a:buFont typeface="Arial"/>
              <a:buChar char="•"/>
              <a:defRPr sz="4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2578" indent="-543506" algn="l" defTabSz="1087010" rtl="0" eaLnBrk="1" latinLnBrk="0" hangingPunct="1">
              <a:spcBef>
                <a:spcPct val="20000"/>
              </a:spcBef>
              <a:buFont typeface="Arial"/>
              <a:buChar char="•"/>
              <a:defRPr sz="4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39588" indent="-543506" algn="l" defTabSz="1087010" rtl="0" eaLnBrk="1" latinLnBrk="0" hangingPunct="1">
              <a:spcBef>
                <a:spcPct val="20000"/>
              </a:spcBef>
              <a:buFont typeface="Arial"/>
              <a:buChar char="•"/>
              <a:defRPr sz="4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Seagate Advanced Drive Regeneration (ADR) technology recovers ~15% of failed media and puts it back into service within the ADAPT pool automatically, that’s one less trip to the datacenter &amp; good for the environment.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49006B4-2D33-BA0C-02CD-AE31087552AF}"/>
              </a:ext>
            </a:extLst>
          </p:cNvPr>
          <p:cNvSpPr/>
          <p:nvPr/>
        </p:nvSpPr>
        <p:spPr>
          <a:xfrm>
            <a:off x="9508257" y="9541005"/>
            <a:ext cx="1676209" cy="2308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42435A-4B85-039E-AF62-20E8516037D3}"/>
              </a:ext>
            </a:extLst>
          </p:cNvPr>
          <p:cNvSpPr/>
          <p:nvPr/>
        </p:nvSpPr>
        <p:spPr>
          <a:xfrm>
            <a:off x="19318514" y="12685486"/>
            <a:ext cx="4412343" cy="8563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BC81900-4AE4-5D0D-2075-94D39EE01630}"/>
              </a:ext>
            </a:extLst>
          </p:cNvPr>
          <p:cNvSpPr/>
          <p:nvPr/>
        </p:nvSpPr>
        <p:spPr>
          <a:xfrm>
            <a:off x="10722634" y="2027209"/>
            <a:ext cx="2380892" cy="73324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02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417E-6 2.03704E-6 L -0.17669 -0.15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5" y="-77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417E-6 4.81481E-6 C 0.00632 4.81481E-6 0.01153 0.02291 0.01153 0.05138 C 0.01153 0.07974 0.00632 0.10289 -3.85417E-6 0.10289 C -0.00631 0.10289 -0.01139 0.07974 -0.01139 0.05138 C -0.01139 0.02291 -0.00631 4.81481E-6 -3.85417E-6 4.81481E-6 Z " pathEditMode="relative" rAng="0" ptsTypes="AAAAA">
                                      <p:cBhvr>
                                        <p:cTn id="33" dur="1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3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0417E-6 5.55556E-7 L 0.17578 0.1497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4" y="737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37" grpId="1" animBg="1"/>
      <p:bldP spid="37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2897-2009-B3FA-F7AA-8B6257E8F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New Generation of Storage Virtualization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850C0-E347-BEAD-2CDD-55FE30BA17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6214" y="3356178"/>
            <a:ext cx="12412316" cy="271442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To achieve scale-out hyper-scalability from 1PB to 300PB+ we first need to reduce the physical device count through storage virtualization.</a:t>
            </a:r>
          </a:p>
          <a:p>
            <a:endParaRPr lang="en-US" dirty="0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F68F18E1-5872-324D-D583-B9B259A7C921}"/>
              </a:ext>
            </a:extLst>
          </p:cNvPr>
          <p:cNvGrpSpPr/>
          <p:nvPr/>
        </p:nvGrpSpPr>
        <p:grpSpPr>
          <a:xfrm>
            <a:off x="14297812" y="8398471"/>
            <a:ext cx="7939173" cy="4263980"/>
            <a:chOff x="5533302" y="8847519"/>
            <a:chExt cx="7939173" cy="426398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DBAA7D58-2523-5270-62E4-7E8F88B5FFB5}"/>
                </a:ext>
              </a:extLst>
            </p:cNvPr>
            <p:cNvGrpSpPr/>
            <p:nvPr/>
          </p:nvGrpSpPr>
          <p:grpSpPr>
            <a:xfrm>
              <a:off x="5533302" y="8847519"/>
              <a:ext cx="4008263" cy="4263980"/>
              <a:chOff x="5533302" y="8847519"/>
              <a:chExt cx="4008263" cy="426398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E9499BE-8367-81D1-120C-3B333F4E7C28}"/>
                  </a:ext>
                </a:extLst>
              </p:cNvPr>
              <p:cNvGrpSpPr/>
              <p:nvPr/>
            </p:nvGrpSpPr>
            <p:grpSpPr>
              <a:xfrm>
                <a:off x="5540244" y="956731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B6CD2E4-88C9-E9C0-A79F-83F8D29B6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311DABC6-3983-7713-1185-B6325DCFA9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143691A-7965-CF57-235F-3BF9D9E797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E0A2CBCB-A131-0D78-DF97-FBC8FDF912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AC55CEE5-40E5-680B-6697-6102207F3A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5B4C0C41-6E65-FC05-A6CC-38D8ABCE03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B328E3B4-EF43-8085-420B-F8AF1B486E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3EE0600-9A2A-413A-3857-BD577061C9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D1DAE66-D217-62A7-C9D3-01111C973534}"/>
                  </a:ext>
                </a:extLst>
              </p:cNvPr>
              <p:cNvGrpSpPr/>
              <p:nvPr/>
            </p:nvGrpSpPr>
            <p:grpSpPr>
              <a:xfrm>
                <a:off x="5540244" y="10287113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B5FC20E4-A982-D3B7-12ED-8C32B34D17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B497EF77-E4C3-7ABA-4A80-1D07A0B144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55116981-0A38-FBE0-78A6-8DBEC3CFF5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1BD4B1A3-5F22-152F-C325-4399CE70F8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E0FAEC3-798B-F1D0-9B03-B7779AD5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080BBDB9-97B8-4549-D927-D2B785FE08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448764B9-36BB-82D7-35F0-08631A4A2E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D1072673-0421-4C61-78E7-9C5DBBDE6B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7DDB5B4-6679-5AA0-D3F3-715B2A68AE60}"/>
                  </a:ext>
                </a:extLst>
              </p:cNvPr>
              <p:cNvGrpSpPr/>
              <p:nvPr/>
            </p:nvGrpSpPr>
            <p:grpSpPr>
              <a:xfrm>
                <a:off x="5533302" y="11006910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C1D1FC0C-B182-4852-82A4-DE5015372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7D0BB560-0CB9-59AB-8A3D-E8DF7C3538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0B5F5C34-8F07-0D62-DE0B-CD56436DD2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97B3F05A-854B-6D6D-54CA-6FED50A7C0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5BCA7D3E-1B3A-BF0A-5F90-D14C775879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89A3BFFD-A8A2-6B2B-4BCB-FC673095D8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3BD60D09-6049-D3BE-ED61-B61C1CDEA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A5BEC744-2C79-D34C-524B-0F73572534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35CEFAF8-4F71-75DF-47DF-1FB081C8A46B}"/>
                  </a:ext>
                </a:extLst>
              </p:cNvPr>
              <p:cNvGrpSpPr/>
              <p:nvPr/>
            </p:nvGrpSpPr>
            <p:grpSpPr>
              <a:xfrm>
                <a:off x="5533302" y="11726707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06E6318A-6CB0-819F-C01D-62F374650C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271F370B-47C2-89CC-59EE-B49786B42C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A2A373D2-31D8-F9BA-7064-96FE00B7C9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AFAA5A5C-CDB6-FA58-56BC-A854BFF62C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DA249B01-4CE7-C290-836A-B52E61AE6D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8F96E5EE-00FB-D240-00DA-891CF98E8A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4D00D2B-3AFB-D432-5D54-BAE193503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7FCEE044-018A-4951-CB70-A31425D045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578219B1-4DB5-4E12-342D-E2AD914EA02F}"/>
                  </a:ext>
                </a:extLst>
              </p:cNvPr>
              <p:cNvGrpSpPr/>
              <p:nvPr/>
            </p:nvGrpSpPr>
            <p:grpSpPr>
              <a:xfrm>
                <a:off x="5540244" y="1244650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98EF9D0A-A748-F630-7F43-DA6D93A5A3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1F0127B1-60A7-6BAE-3E23-4D4C5BA6A5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120D2B05-8CDA-D1D4-A87D-AF287FBFAC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405528EF-2AE6-95B8-3EDC-4F49E85B30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93973CB7-D79C-6E48-AA08-8F6EAE0084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96631F34-9202-D673-DF55-D5D262AF07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9AEB0750-2838-CB75-A9E2-BBE73D535D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6E72F8C4-9061-C90D-944E-FF555AA258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72E6D407-7B28-9A03-96F3-9107FF2DED0E}"/>
                  </a:ext>
                </a:extLst>
              </p:cNvPr>
              <p:cNvGrpSpPr/>
              <p:nvPr/>
            </p:nvGrpSpPr>
            <p:grpSpPr>
              <a:xfrm>
                <a:off x="5533302" y="8847519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98" name="Picture 97">
                  <a:extLst>
                    <a:ext uri="{FF2B5EF4-FFF2-40B4-BE49-F238E27FC236}">
                      <a16:creationId xmlns:a16="http://schemas.microsoft.com/office/drawing/2014/main" id="{B06C16C0-E01F-B45B-D5F0-44D3ECA33D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99" name="Picture 98">
                  <a:extLst>
                    <a:ext uri="{FF2B5EF4-FFF2-40B4-BE49-F238E27FC236}">
                      <a16:creationId xmlns:a16="http://schemas.microsoft.com/office/drawing/2014/main" id="{26B259BB-9C42-42F4-A35C-D0A41959DD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0" name="Picture 99">
                  <a:extLst>
                    <a:ext uri="{FF2B5EF4-FFF2-40B4-BE49-F238E27FC236}">
                      <a16:creationId xmlns:a16="http://schemas.microsoft.com/office/drawing/2014/main" id="{49977819-2CA8-7415-630B-2D5AD5E360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1" name="Picture 100">
                  <a:extLst>
                    <a:ext uri="{FF2B5EF4-FFF2-40B4-BE49-F238E27FC236}">
                      <a16:creationId xmlns:a16="http://schemas.microsoft.com/office/drawing/2014/main" id="{49683FD0-2021-2350-CFE3-DD7532BF9F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2" name="Picture 101">
                  <a:extLst>
                    <a:ext uri="{FF2B5EF4-FFF2-40B4-BE49-F238E27FC236}">
                      <a16:creationId xmlns:a16="http://schemas.microsoft.com/office/drawing/2014/main" id="{B942FEA2-D7CE-DAB4-EF34-9EC603594B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1501F9FE-4F2B-4A12-E3AD-1FA9F21847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B01B31BF-76B5-C2DE-6A53-DC5650644F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4E0D8639-9840-77BA-00B6-D2017CCDA7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F27A180E-C652-BDD3-0CCE-C9D1D65BE086}"/>
                </a:ext>
              </a:extLst>
            </p:cNvPr>
            <p:cNvGrpSpPr/>
            <p:nvPr/>
          </p:nvGrpSpPr>
          <p:grpSpPr>
            <a:xfrm>
              <a:off x="9464212" y="8847519"/>
              <a:ext cx="4008263" cy="4263980"/>
              <a:chOff x="5533302" y="8847519"/>
              <a:chExt cx="4008263" cy="4263980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9F638625-9F28-D2B5-D4A4-6750A3274A19}"/>
                  </a:ext>
                </a:extLst>
              </p:cNvPr>
              <p:cNvGrpSpPr/>
              <p:nvPr/>
            </p:nvGrpSpPr>
            <p:grpSpPr>
              <a:xfrm>
                <a:off x="5540244" y="956731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63" name="Picture 162">
                  <a:extLst>
                    <a:ext uri="{FF2B5EF4-FFF2-40B4-BE49-F238E27FC236}">
                      <a16:creationId xmlns:a16="http://schemas.microsoft.com/office/drawing/2014/main" id="{A7DCDCFF-66B8-6C1A-48B4-46D7D456D5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4" name="Picture 163">
                  <a:extLst>
                    <a:ext uri="{FF2B5EF4-FFF2-40B4-BE49-F238E27FC236}">
                      <a16:creationId xmlns:a16="http://schemas.microsoft.com/office/drawing/2014/main" id="{D4646E8A-BF07-6160-117F-2FCE1C0CF4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5" name="Picture 164">
                  <a:extLst>
                    <a:ext uri="{FF2B5EF4-FFF2-40B4-BE49-F238E27FC236}">
                      <a16:creationId xmlns:a16="http://schemas.microsoft.com/office/drawing/2014/main" id="{E9619DEF-C1A3-9CBD-BC33-7CB6B62AE3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6" name="Picture 165">
                  <a:extLst>
                    <a:ext uri="{FF2B5EF4-FFF2-40B4-BE49-F238E27FC236}">
                      <a16:creationId xmlns:a16="http://schemas.microsoft.com/office/drawing/2014/main" id="{3EE5F5DB-961A-5993-6A21-41AC8D6CD3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7" name="Picture 166">
                  <a:extLst>
                    <a:ext uri="{FF2B5EF4-FFF2-40B4-BE49-F238E27FC236}">
                      <a16:creationId xmlns:a16="http://schemas.microsoft.com/office/drawing/2014/main" id="{1B3A1825-ABFB-58B1-5B9B-CDAE373CEF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8" name="Picture 167">
                  <a:extLst>
                    <a:ext uri="{FF2B5EF4-FFF2-40B4-BE49-F238E27FC236}">
                      <a16:creationId xmlns:a16="http://schemas.microsoft.com/office/drawing/2014/main" id="{4F386062-9C3A-ACB2-3F95-A2D1F4F3BB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9" name="Picture 168">
                  <a:extLst>
                    <a:ext uri="{FF2B5EF4-FFF2-40B4-BE49-F238E27FC236}">
                      <a16:creationId xmlns:a16="http://schemas.microsoft.com/office/drawing/2014/main" id="{E210B511-E480-55F9-9E93-6EB69D0651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70" name="Picture 169">
                  <a:extLst>
                    <a:ext uri="{FF2B5EF4-FFF2-40B4-BE49-F238E27FC236}">
                      <a16:creationId xmlns:a16="http://schemas.microsoft.com/office/drawing/2014/main" id="{26E6AA75-77CD-E4E3-0A1B-A2FF73E079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7651A95-B28C-97CD-72F1-B1715F606A0A}"/>
                  </a:ext>
                </a:extLst>
              </p:cNvPr>
              <p:cNvGrpSpPr/>
              <p:nvPr/>
            </p:nvGrpSpPr>
            <p:grpSpPr>
              <a:xfrm>
                <a:off x="5540244" y="10287113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55" name="Picture 154">
                  <a:extLst>
                    <a:ext uri="{FF2B5EF4-FFF2-40B4-BE49-F238E27FC236}">
                      <a16:creationId xmlns:a16="http://schemas.microsoft.com/office/drawing/2014/main" id="{87857233-695B-F486-673A-3C6BAD914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6" name="Picture 155">
                  <a:extLst>
                    <a:ext uri="{FF2B5EF4-FFF2-40B4-BE49-F238E27FC236}">
                      <a16:creationId xmlns:a16="http://schemas.microsoft.com/office/drawing/2014/main" id="{32EDB2D0-953D-D952-58CF-AA3531312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7" name="Picture 156">
                  <a:extLst>
                    <a:ext uri="{FF2B5EF4-FFF2-40B4-BE49-F238E27FC236}">
                      <a16:creationId xmlns:a16="http://schemas.microsoft.com/office/drawing/2014/main" id="{23D8291A-BA40-6F1A-C0B8-308335545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8" name="Picture 157">
                  <a:extLst>
                    <a:ext uri="{FF2B5EF4-FFF2-40B4-BE49-F238E27FC236}">
                      <a16:creationId xmlns:a16="http://schemas.microsoft.com/office/drawing/2014/main" id="{8BF4C26E-8924-BF5D-1312-8861AC0FF2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9" name="Picture 158">
                  <a:extLst>
                    <a:ext uri="{FF2B5EF4-FFF2-40B4-BE49-F238E27FC236}">
                      <a16:creationId xmlns:a16="http://schemas.microsoft.com/office/drawing/2014/main" id="{5F8C9303-232A-3C84-1825-719914B274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0" name="Picture 159">
                  <a:extLst>
                    <a:ext uri="{FF2B5EF4-FFF2-40B4-BE49-F238E27FC236}">
                      <a16:creationId xmlns:a16="http://schemas.microsoft.com/office/drawing/2014/main" id="{963A573E-D49B-BF60-9BC6-810ECB9BF5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1" name="Picture 160">
                  <a:extLst>
                    <a:ext uri="{FF2B5EF4-FFF2-40B4-BE49-F238E27FC236}">
                      <a16:creationId xmlns:a16="http://schemas.microsoft.com/office/drawing/2014/main" id="{D97DB665-0B8D-EC7E-6288-8DA25CCC64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62" name="Picture 161">
                  <a:extLst>
                    <a:ext uri="{FF2B5EF4-FFF2-40B4-BE49-F238E27FC236}">
                      <a16:creationId xmlns:a16="http://schemas.microsoft.com/office/drawing/2014/main" id="{F27F590C-AFD7-CC71-3C33-AEF325E1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5767DE98-6C8D-71C8-6CC2-3C3F5ADED666}"/>
                  </a:ext>
                </a:extLst>
              </p:cNvPr>
              <p:cNvGrpSpPr/>
              <p:nvPr/>
            </p:nvGrpSpPr>
            <p:grpSpPr>
              <a:xfrm>
                <a:off x="5533302" y="11006910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47" name="Picture 146">
                  <a:extLst>
                    <a:ext uri="{FF2B5EF4-FFF2-40B4-BE49-F238E27FC236}">
                      <a16:creationId xmlns:a16="http://schemas.microsoft.com/office/drawing/2014/main" id="{A13CAB96-12AA-AE28-2C43-47AD8815C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8" name="Picture 147">
                  <a:extLst>
                    <a:ext uri="{FF2B5EF4-FFF2-40B4-BE49-F238E27FC236}">
                      <a16:creationId xmlns:a16="http://schemas.microsoft.com/office/drawing/2014/main" id="{DCC61055-85E9-B044-9854-0B4744AD2C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9" name="Picture 148">
                  <a:extLst>
                    <a:ext uri="{FF2B5EF4-FFF2-40B4-BE49-F238E27FC236}">
                      <a16:creationId xmlns:a16="http://schemas.microsoft.com/office/drawing/2014/main" id="{2FB5B353-F592-904C-FD91-63DC3F2D09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0" name="Picture 149">
                  <a:extLst>
                    <a:ext uri="{FF2B5EF4-FFF2-40B4-BE49-F238E27FC236}">
                      <a16:creationId xmlns:a16="http://schemas.microsoft.com/office/drawing/2014/main" id="{33242E44-4E5C-F411-6F42-18A5AA158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1" name="Picture 150">
                  <a:extLst>
                    <a:ext uri="{FF2B5EF4-FFF2-40B4-BE49-F238E27FC236}">
                      <a16:creationId xmlns:a16="http://schemas.microsoft.com/office/drawing/2014/main" id="{C054F082-F394-8EFA-B59B-641BD4834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2" name="Picture 151">
                  <a:extLst>
                    <a:ext uri="{FF2B5EF4-FFF2-40B4-BE49-F238E27FC236}">
                      <a16:creationId xmlns:a16="http://schemas.microsoft.com/office/drawing/2014/main" id="{AB54639E-906E-61B2-BE86-E94D2F3D2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3" name="Picture 152">
                  <a:extLst>
                    <a:ext uri="{FF2B5EF4-FFF2-40B4-BE49-F238E27FC236}">
                      <a16:creationId xmlns:a16="http://schemas.microsoft.com/office/drawing/2014/main" id="{5699ACDA-C0B9-1C32-6F63-2C7DFE653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54" name="Picture 153">
                  <a:extLst>
                    <a:ext uri="{FF2B5EF4-FFF2-40B4-BE49-F238E27FC236}">
                      <a16:creationId xmlns:a16="http://schemas.microsoft.com/office/drawing/2014/main" id="{25F4CF9F-E795-8A1F-A808-FA98672029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3A75D951-3599-CEBD-B3F1-4A44B72B245F}"/>
                  </a:ext>
                </a:extLst>
              </p:cNvPr>
              <p:cNvGrpSpPr/>
              <p:nvPr/>
            </p:nvGrpSpPr>
            <p:grpSpPr>
              <a:xfrm>
                <a:off x="5533302" y="11726707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664652D1-0574-988C-454C-AEACADCE88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0" name="Picture 139">
                  <a:extLst>
                    <a:ext uri="{FF2B5EF4-FFF2-40B4-BE49-F238E27FC236}">
                      <a16:creationId xmlns:a16="http://schemas.microsoft.com/office/drawing/2014/main" id="{DE6EE03A-FD8E-BF1E-6D2A-27CF11BFF1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1" name="Picture 140">
                  <a:extLst>
                    <a:ext uri="{FF2B5EF4-FFF2-40B4-BE49-F238E27FC236}">
                      <a16:creationId xmlns:a16="http://schemas.microsoft.com/office/drawing/2014/main" id="{61105F37-1E19-4A82-77F8-45451FB16D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2" name="Picture 141">
                  <a:extLst>
                    <a:ext uri="{FF2B5EF4-FFF2-40B4-BE49-F238E27FC236}">
                      <a16:creationId xmlns:a16="http://schemas.microsoft.com/office/drawing/2014/main" id="{63C3E7DD-C59A-4F40-2D00-07BF1EB9FE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3" name="Picture 142">
                  <a:extLst>
                    <a:ext uri="{FF2B5EF4-FFF2-40B4-BE49-F238E27FC236}">
                      <a16:creationId xmlns:a16="http://schemas.microsoft.com/office/drawing/2014/main" id="{649B242C-79E3-4F5D-0503-E3949C913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4" name="Picture 143">
                  <a:extLst>
                    <a:ext uri="{FF2B5EF4-FFF2-40B4-BE49-F238E27FC236}">
                      <a16:creationId xmlns:a16="http://schemas.microsoft.com/office/drawing/2014/main" id="{FC61D899-148D-C246-0D03-CFE55EC788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5" name="Picture 144">
                  <a:extLst>
                    <a:ext uri="{FF2B5EF4-FFF2-40B4-BE49-F238E27FC236}">
                      <a16:creationId xmlns:a16="http://schemas.microsoft.com/office/drawing/2014/main" id="{F3D6B229-F056-3E68-B455-E9E35DD857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987C5491-BA04-A849-1D04-5E47B9E4A9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2CA6C6C-126B-BCE7-DF98-D3EB685F5182}"/>
                  </a:ext>
                </a:extLst>
              </p:cNvPr>
              <p:cNvGrpSpPr/>
              <p:nvPr/>
            </p:nvGrpSpPr>
            <p:grpSpPr>
              <a:xfrm>
                <a:off x="5540244" y="12446506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31" name="Picture 130">
                  <a:extLst>
                    <a:ext uri="{FF2B5EF4-FFF2-40B4-BE49-F238E27FC236}">
                      <a16:creationId xmlns:a16="http://schemas.microsoft.com/office/drawing/2014/main" id="{2FC405AD-9761-D11B-6581-B6C164A568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2" name="Picture 131">
                  <a:extLst>
                    <a:ext uri="{FF2B5EF4-FFF2-40B4-BE49-F238E27FC236}">
                      <a16:creationId xmlns:a16="http://schemas.microsoft.com/office/drawing/2014/main" id="{A4C1CD96-06D2-401C-2CB0-9E124C371C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3" name="Picture 132">
                  <a:extLst>
                    <a:ext uri="{FF2B5EF4-FFF2-40B4-BE49-F238E27FC236}">
                      <a16:creationId xmlns:a16="http://schemas.microsoft.com/office/drawing/2014/main" id="{79EA0D8F-3F1F-8617-E203-D97C07578C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4" name="Picture 133">
                  <a:extLst>
                    <a:ext uri="{FF2B5EF4-FFF2-40B4-BE49-F238E27FC236}">
                      <a16:creationId xmlns:a16="http://schemas.microsoft.com/office/drawing/2014/main" id="{B9AC9FEE-B1E2-92D4-6B99-B91C134C67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5" name="Picture 134">
                  <a:extLst>
                    <a:ext uri="{FF2B5EF4-FFF2-40B4-BE49-F238E27FC236}">
                      <a16:creationId xmlns:a16="http://schemas.microsoft.com/office/drawing/2014/main" id="{D3D41D6D-1546-F795-2E17-3599AB7539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6" name="Picture 135">
                  <a:extLst>
                    <a:ext uri="{FF2B5EF4-FFF2-40B4-BE49-F238E27FC236}">
                      <a16:creationId xmlns:a16="http://schemas.microsoft.com/office/drawing/2014/main" id="{2E43A233-6088-3341-0E2B-290B43CB6C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7" name="Picture 136">
                  <a:extLst>
                    <a:ext uri="{FF2B5EF4-FFF2-40B4-BE49-F238E27FC236}">
                      <a16:creationId xmlns:a16="http://schemas.microsoft.com/office/drawing/2014/main" id="{4F2B7F3B-1342-1B7B-252F-CB74C4E69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8" name="Picture 137">
                  <a:extLst>
                    <a:ext uri="{FF2B5EF4-FFF2-40B4-BE49-F238E27FC236}">
                      <a16:creationId xmlns:a16="http://schemas.microsoft.com/office/drawing/2014/main" id="{3735CE30-E857-7082-D9EA-E23EC4C247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6FA4B674-524C-ACCF-8C04-2986D0FF17D5}"/>
                  </a:ext>
                </a:extLst>
              </p:cNvPr>
              <p:cNvGrpSpPr/>
              <p:nvPr/>
            </p:nvGrpSpPr>
            <p:grpSpPr>
              <a:xfrm>
                <a:off x="5533302" y="8847519"/>
                <a:ext cx="4001321" cy="664993"/>
                <a:chOff x="9052070" y="9899374"/>
                <a:chExt cx="6698091" cy="1113178"/>
              </a:xfrm>
            </p:grpSpPr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A0443320-A71C-FDB6-B514-AC13520E41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5207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B448C6EB-4D95-ADE2-32DB-2BBFB38D2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527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5" name="Picture 124">
                  <a:extLst>
                    <a:ext uri="{FF2B5EF4-FFF2-40B4-BE49-F238E27FC236}">
                      <a16:creationId xmlns:a16="http://schemas.microsoft.com/office/drawing/2014/main" id="{7900F7AA-CE40-FD1C-44C1-E661918D98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7848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6" name="Picture 125">
                  <a:extLst>
                    <a:ext uri="{FF2B5EF4-FFF2-40B4-BE49-F238E27FC236}">
                      <a16:creationId xmlns:a16="http://schemas.microsoft.com/office/drawing/2014/main" id="{59E0230D-D30B-8241-A7C2-1770D3CBF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9168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7" name="Picture 126">
                  <a:extLst>
                    <a:ext uri="{FF2B5EF4-FFF2-40B4-BE49-F238E27FC236}">
                      <a16:creationId xmlns:a16="http://schemas.microsoft.com/office/drawing/2014/main" id="{72B95A05-2672-1330-4627-87199BBBF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0489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8" name="Picture 127">
                  <a:extLst>
                    <a:ext uri="{FF2B5EF4-FFF2-40B4-BE49-F238E27FC236}">
                      <a16:creationId xmlns:a16="http://schemas.microsoft.com/office/drawing/2014/main" id="{2A8BCBEC-BF9A-90FF-E6FE-BF88A15BF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18095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29" name="Picture 128">
                  <a:extLst>
                    <a:ext uri="{FF2B5EF4-FFF2-40B4-BE49-F238E27FC236}">
                      <a16:creationId xmlns:a16="http://schemas.microsoft.com/office/drawing/2014/main" id="{52C2CFB3-10E1-EF6D-EF6B-FD643D3D3D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31300" y="9899374"/>
                  <a:ext cx="1005655" cy="1113178"/>
                </a:xfrm>
                <a:prstGeom prst="rect">
                  <a:avLst/>
                </a:prstGeom>
              </p:spPr>
            </p:pic>
            <p:pic>
              <p:nvPicPr>
                <p:cNvPr id="130" name="Picture 129">
                  <a:extLst>
                    <a:ext uri="{FF2B5EF4-FFF2-40B4-BE49-F238E27FC236}">
                      <a16:creationId xmlns:a16="http://schemas.microsoft.com/office/drawing/2014/main" id="{AE458AA0-768B-1A50-AA9E-929E6AF84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44506" y="9899374"/>
                  <a:ext cx="1005655" cy="111317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9B1DCCEE-9E80-A440-1A3B-B29A95D6234D}"/>
              </a:ext>
            </a:extLst>
          </p:cNvPr>
          <p:cNvGrpSpPr/>
          <p:nvPr/>
        </p:nvGrpSpPr>
        <p:grpSpPr>
          <a:xfrm>
            <a:off x="14304754" y="6169981"/>
            <a:ext cx="7925289" cy="6492470"/>
            <a:chOff x="14304754" y="6169981"/>
            <a:chExt cx="7925289" cy="6492470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343AF4D-F92A-BFAC-0445-55FEE0FD5E45}"/>
                </a:ext>
              </a:extLst>
            </p:cNvPr>
            <p:cNvSpPr/>
            <p:nvPr/>
          </p:nvSpPr>
          <p:spPr>
            <a:xfrm>
              <a:off x="14304754" y="8398471"/>
              <a:ext cx="7925289" cy="4263980"/>
            </a:xfrm>
            <a:prstGeom prst="rect">
              <a:avLst/>
            </a:prstGeom>
            <a:solidFill>
              <a:schemeClr val="accent2">
                <a:alpha val="61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ontserrat Black" panose="00000A00000000000000" pitchFamily="2" charset="0"/>
                </a:rPr>
                <a:t>ADAPT 16+2 </a:t>
              </a: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ontserrat Black" panose="00000A00000000000000" pitchFamily="2" charset="0"/>
                </a:rPr>
                <a:t>Erasure Coding</a:t>
              </a:r>
            </a:p>
          </p:txBody>
        </p: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73AD0376-DEDB-4841-B41A-4BF33066D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04754" y="6169981"/>
              <a:ext cx="964646" cy="22284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A9077D34-0CDB-A973-B47B-9010585774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5015" y="6169981"/>
              <a:ext cx="1265028" cy="222849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790A876-B203-9A1C-4B0C-D91B30B41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535" y="1773348"/>
            <a:ext cx="6322311" cy="6322311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134B1588-8A91-1446-35D1-0D1588026F37}"/>
              </a:ext>
            </a:extLst>
          </p:cNvPr>
          <p:cNvGrpSpPr/>
          <p:nvPr/>
        </p:nvGrpSpPr>
        <p:grpSpPr>
          <a:xfrm>
            <a:off x="3890756" y="8431879"/>
            <a:ext cx="7650348" cy="3855886"/>
            <a:chOff x="4796690" y="8607507"/>
            <a:chExt cx="7650348" cy="3855886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0730BE95-8829-390E-A2A8-301593414827}"/>
                </a:ext>
              </a:extLst>
            </p:cNvPr>
            <p:cNvGrpSpPr/>
            <p:nvPr/>
          </p:nvGrpSpPr>
          <p:grpSpPr>
            <a:xfrm>
              <a:off x="4796690" y="8607507"/>
              <a:ext cx="7650348" cy="1230558"/>
              <a:chOff x="5400136" y="9157223"/>
              <a:chExt cx="7650348" cy="1230558"/>
            </a:xfrm>
          </p:grpSpPr>
          <p:sp>
            <p:nvSpPr>
              <p:cNvPr id="190" name="Cylinder 189">
                <a:extLst>
                  <a:ext uri="{FF2B5EF4-FFF2-40B4-BE49-F238E27FC236}">
                    <a16:creationId xmlns:a16="http://schemas.microsoft.com/office/drawing/2014/main" id="{7E00471C-22E2-AD52-9EB8-6A600BFA7BB5}"/>
                  </a:ext>
                </a:extLst>
              </p:cNvPr>
              <p:cNvSpPr/>
              <p:nvPr/>
            </p:nvSpPr>
            <p:spPr>
              <a:xfrm>
                <a:off x="5400136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192" name="Cylinder 191">
                <a:extLst>
                  <a:ext uri="{FF2B5EF4-FFF2-40B4-BE49-F238E27FC236}">
                    <a16:creationId xmlns:a16="http://schemas.microsoft.com/office/drawing/2014/main" id="{10296F9A-298F-88B1-1069-B17DC6F3E58D}"/>
                  </a:ext>
                </a:extLst>
              </p:cNvPr>
              <p:cNvSpPr/>
              <p:nvPr/>
            </p:nvSpPr>
            <p:spPr>
              <a:xfrm>
                <a:off x="6689262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193" name="Cylinder 192">
                <a:extLst>
                  <a:ext uri="{FF2B5EF4-FFF2-40B4-BE49-F238E27FC236}">
                    <a16:creationId xmlns:a16="http://schemas.microsoft.com/office/drawing/2014/main" id="{723AE572-05E3-81A9-21F5-2F470BCEC786}"/>
                  </a:ext>
                </a:extLst>
              </p:cNvPr>
              <p:cNvSpPr/>
              <p:nvPr/>
            </p:nvSpPr>
            <p:spPr>
              <a:xfrm>
                <a:off x="797838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194" name="Cylinder 193">
                <a:extLst>
                  <a:ext uri="{FF2B5EF4-FFF2-40B4-BE49-F238E27FC236}">
                    <a16:creationId xmlns:a16="http://schemas.microsoft.com/office/drawing/2014/main" id="{24406AA9-D149-13AC-8120-6750D04D038A}"/>
                  </a:ext>
                </a:extLst>
              </p:cNvPr>
              <p:cNvSpPr/>
              <p:nvPr/>
            </p:nvSpPr>
            <p:spPr>
              <a:xfrm>
                <a:off x="9267514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195" name="Cylinder 194">
                <a:extLst>
                  <a:ext uri="{FF2B5EF4-FFF2-40B4-BE49-F238E27FC236}">
                    <a16:creationId xmlns:a16="http://schemas.microsoft.com/office/drawing/2014/main" id="{0070D58B-4F8C-193A-02F3-16F1E2245031}"/>
                  </a:ext>
                </a:extLst>
              </p:cNvPr>
              <p:cNvSpPr/>
              <p:nvPr/>
            </p:nvSpPr>
            <p:spPr>
              <a:xfrm>
                <a:off x="10556640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196" name="Cylinder 195">
                <a:extLst>
                  <a:ext uri="{FF2B5EF4-FFF2-40B4-BE49-F238E27FC236}">
                    <a16:creationId xmlns:a16="http://schemas.microsoft.com/office/drawing/2014/main" id="{D93034EF-3225-8322-4D48-F1A30CCCD41E}"/>
                  </a:ext>
                </a:extLst>
              </p:cNvPr>
              <p:cNvSpPr/>
              <p:nvPr/>
            </p:nvSpPr>
            <p:spPr>
              <a:xfrm>
                <a:off x="1184576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02367786-2ED5-8F75-2947-3FB14EF13432}"/>
                </a:ext>
              </a:extLst>
            </p:cNvPr>
            <p:cNvGrpSpPr/>
            <p:nvPr/>
          </p:nvGrpSpPr>
          <p:grpSpPr>
            <a:xfrm>
              <a:off x="4796690" y="9920171"/>
              <a:ext cx="7650348" cy="1230558"/>
              <a:chOff x="5400136" y="9157223"/>
              <a:chExt cx="7650348" cy="1230558"/>
            </a:xfrm>
          </p:grpSpPr>
          <p:sp>
            <p:nvSpPr>
              <p:cNvPr id="199" name="Cylinder 198">
                <a:extLst>
                  <a:ext uri="{FF2B5EF4-FFF2-40B4-BE49-F238E27FC236}">
                    <a16:creationId xmlns:a16="http://schemas.microsoft.com/office/drawing/2014/main" id="{653F75B3-7989-380E-3273-545ADC3C863E}"/>
                  </a:ext>
                </a:extLst>
              </p:cNvPr>
              <p:cNvSpPr/>
              <p:nvPr/>
            </p:nvSpPr>
            <p:spPr>
              <a:xfrm>
                <a:off x="5400136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0" name="Cylinder 199">
                <a:extLst>
                  <a:ext uri="{FF2B5EF4-FFF2-40B4-BE49-F238E27FC236}">
                    <a16:creationId xmlns:a16="http://schemas.microsoft.com/office/drawing/2014/main" id="{727F34B3-261F-97EB-0BDF-AB00D924C263}"/>
                  </a:ext>
                </a:extLst>
              </p:cNvPr>
              <p:cNvSpPr/>
              <p:nvPr/>
            </p:nvSpPr>
            <p:spPr>
              <a:xfrm>
                <a:off x="6689262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1" name="Cylinder 200">
                <a:extLst>
                  <a:ext uri="{FF2B5EF4-FFF2-40B4-BE49-F238E27FC236}">
                    <a16:creationId xmlns:a16="http://schemas.microsoft.com/office/drawing/2014/main" id="{84366354-2215-026B-C29E-4F0991E73C34}"/>
                  </a:ext>
                </a:extLst>
              </p:cNvPr>
              <p:cNvSpPr/>
              <p:nvPr/>
            </p:nvSpPr>
            <p:spPr>
              <a:xfrm>
                <a:off x="797838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2" name="Cylinder 201">
                <a:extLst>
                  <a:ext uri="{FF2B5EF4-FFF2-40B4-BE49-F238E27FC236}">
                    <a16:creationId xmlns:a16="http://schemas.microsoft.com/office/drawing/2014/main" id="{080E60A4-5AE0-5A79-8681-D53EE15F0174}"/>
                  </a:ext>
                </a:extLst>
              </p:cNvPr>
              <p:cNvSpPr/>
              <p:nvPr/>
            </p:nvSpPr>
            <p:spPr>
              <a:xfrm>
                <a:off x="9267514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3" name="Cylinder 202">
                <a:extLst>
                  <a:ext uri="{FF2B5EF4-FFF2-40B4-BE49-F238E27FC236}">
                    <a16:creationId xmlns:a16="http://schemas.microsoft.com/office/drawing/2014/main" id="{F200E1BF-F31A-07D4-9E28-35866224CE66}"/>
                  </a:ext>
                </a:extLst>
              </p:cNvPr>
              <p:cNvSpPr/>
              <p:nvPr/>
            </p:nvSpPr>
            <p:spPr>
              <a:xfrm>
                <a:off x="10556640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4" name="Cylinder 203">
                <a:extLst>
                  <a:ext uri="{FF2B5EF4-FFF2-40B4-BE49-F238E27FC236}">
                    <a16:creationId xmlns:a16="http://schemas.microsoft.com/office/drawing/2014/main" id="{7003CB23-8323-4845-B912-E3842CEA0BE6}"/>
                  </a:ext>
                </a:extLst>
              </p:cNvPr>
              <p:cNvSpPr/>
              <p:nvPr/>
            </p:nvSpPr>
            <p:spPr>
              <a:xfrm>
                <a:off x="1184576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B0F40497-A6C8-C398-E497-404E966DCAA4}"/>
                </a:ext>
              </a:extLst>
            </p:cNvPr>
            <p:cNvGrpSpPr/>
            <p:nvPr/>
          </p:nvGrpSpPr>
          <p:grpSpPr>
            <a:xfrm>
              <a:off x="4796690" y="11232835"/>
              <a:ext cx="7650348" cy="1230558"/>
              <a:chOff x="5400136" y="9157223"/>
              <a:chExt cx="7650348" cy="1230558"/>
            </a:xfrm>
          </p:grpSpPr>
          <p:sp>
            <p:nvSpPr>
              <p:cNvPr id="206" name="Cylinder 205">
                <a:extLst>
                  <a:ext uri="{FF2B5EF4-FFF2-40B4-BE49-F238E27FC236}">
                    <a16:creationId xmlns:a16="http://schemas.microsoft.com/office/drawing/2014/main" id="{1BF54D5F-CE2A-3D05-9CB6-C12362C0E1F4}"/>
                  </a:ext>
                </a:extLst>
              </p:cNvPr>
              <p:cNvSpPr/>
              <p:nvPr/>
            </p:nvSpPr>
            <p:spPr>
              <a:xfrm>
                <a:off x="5400136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7" name="Cylinder 206">
                <a:extLst>
                  <a:ext uri="{FF2B5EF4-FFF2-40B4-BE49-F238E27FC236}">
                    <a16:creationId xmlns:a16="http://schemas.microsoft.com/office/drawing/2014/main" id="{DC988D9E-A4B8-DEBA-4488-FC74A0C6EC4B}"/>
                  </a:ext>
                </a:extLst>
              </p:cNvPr>
              <p:cNvSpPr/>
              <p:nvPr/>
            </p:nvSpPr>
            <p:spPr>
              <a:xfrm>
                <a:off x="6689262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8" name="Cylinder 207">
                <a:extLst>
                  <a:ext uri="{FF2B5EF4-FFF2-40B4-BE49-F238E27FC236}">
                    <a16:creationId xmlns:a16="http://schemas.microsoft.com/office/drawing/2014/main" id="{723E78B2-04E8-20B5-EE46-89E550A81D0B}"/>
                  </a:ext>
                </a:extLst>
              </p:cNvPr>
              <p:cNvSpPr/>
              <p:nvPr/>
            </p:nvSpPr>
            <p:spPr>
              <a:xfrm>
                <a:off x="797838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9" name="Cylinder 208">
                <a:extLst>
                  <a:ext uri="{FF2B5EF4-FFF2-40B4-BE49-F238E27FC236}">
                    <a16:creationId xmlns:a16="http://schemas.microsoft.com/office/drawing/2014/main" id="{A26ACB7B-ECFC-2BAE-7B12-54B8DB4ECD97}"/>
                  </a:ext>
                </a:extLst>
              </p:cNvPr>
              <p:cNvSpPr/>
              <p:nvPr/>
            </p:nvSpPr>
            <p:spPr>
              <a:xfrm>
                <a:off x="9267514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10" name="Cylinder 209">
                <a:extLst>
                  <a:ext uri="{FF2B5EF4-FFF2-40B4-BE49-F238E27FC236}">
                    <a16:creationId xmlns:a16="http://schemas.microsoft.com/office/drawing/2014/main" id="{DF7DA95C-5C71-CEF2-F2C5-09059721AAE0}"/>
                  </a:ext>
                </a:extLst>
              </p:cNvPr>
              <p:cNvSpPr/>
              <p:nvPr/>
            </p:nvSpPr>
            <p:spPr>
              <a:xfrm>
                <a:off x="10556640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11" name="Cylinder 210">
                <a:extLst>
                  <a:ext uri="{FF2B5EF4-FFF2-40B4-BE49-F238E27FC236}">
                    <a16:creationId xmlns:a16="http://schemas.microsoft.com/office/drawing/2014/main" id="{B1166D1E-E9C5-6301-18B2-193376571794}"/>
                  </a:ext>
                </a:extLst>
              </p:cNvPr>
              <p:cNvSpPr/>
              <p:nvPr/>
            </p:nvSpPr>
            <p:spPr>
              <a:xfrm>
                <a:off x="1184576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</p:grpSp>
      </p:grpSp>
      <p:sp>
        <p:nvSpPr>
          <p:cNvPr id="213" name="Arrow: Right 212">
            <a:extLst>
              <a:ext uri="{FF2B5EF4-FFF2-40B4-BE49-F238E27FC236}">
                <a16:creationId xmlns:a16="http://schemas.microsoft.com/office/drawing/2014/main" id="{4115F3F8-9F46-4B7B-BBEF-149A1EC52AC7}"/>
              </a:ext>
            </a:extLst>
          </p:cNvPr>
          <p:cNvSpPr/>
          <p:nvPr/>
        </p:nvSpPr>
        <p:spPr>
          <a:xfrm rot="10800000">
            <a:off x="11980168" y="9775064"/>
            <a:ext cx="1845733" cy="1230558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ADC80736-D5D5-A51F-CD32-51EC3F820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3" y="9063464"/>
            <a:ext cx="2228490" cy="2228490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AE8AB6AB-1982-F809-485E-B671F6F67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8980" y="4606112"/>
            <a:ext cx="3738553" cy="535780"/>
          </a:xfrm>
          <a:prstGeom prst="rect">
            <a:avLst/>
          </a:prstGeom>
        </p:spPr>
      </p:pic>
      <p:sp>
        <p:nvSpPr>
          <p:cNvPr id="220" name="TextBox 219">
            <a:extLst>
              <a:ext uri="{FF2B5EF4-FFF2-40B4-BE49-F238E27FC236}">
                <a16:creationId xmlns:a16="http://schemas.microsoft.com/office/drawing/2014/main" id="{4F85D989-2653-A0A5-613C-573BE624EB48}"/>
              </a:ext>
            </a:extLst>
          </p:cNvPr>
          <p:cNvSpPr txBox="1"/>
          <p:nvPr/>
        </p:nvSpPr>
        <p:spPr>
          <a:xfrm>
            <a:off x="3331774" y="7123269"/>
            <a:ext cx="8668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Open Sans Light"/>
              </a:rPr>
              <a:t>3:1 block device reduction via logical volumes results in a 2:1 reduction in CPU and RAM requirements, that’s green storage.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C356B0-D13B-60DF-355B-E5DE1005B8A2}"/>
              </a:ext>
            </a:extLst>
          </p:cNvPr>
          <p:cNvSpPr/>
          <p:nvPr/>
        </p:nvSpPr>
        <p:spPr>
          <a:xfrm>
            <a:off x="19318514" y="12685486"/>
            <a:ext cx="4412343" cy="8563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469775-871F-2945-64FC-A90AD9073575}"/>
              </a:ext>
            </a:extLst>
          </p:cNvPr>
          <p:cNvSpPr/>
          <p:nvPr/>
        </p:nvSpPr>
        <p:spPr>
          <a:xfrm>
            <a:off x="10722634" y="2027209"/>
            <a:ext cx="2380892" cy="73324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388F3-86FD-F37B-7953-AA8738AE3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/>
              <a:t>Q&amp;A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26491-ACFC-A285-A427-314A23CDA82F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US" dirty="0"/>
              <a:t>Resources &amp; Quote Requests</a:t>
            </a:r>
          </a:p>
          <a:p>
            <a:pPr lvl="1"/>
            <a:r>
              <a:rPr lang="en-US" dirty="0"/>
              <a:t>Scale-out Solution Designer</a:t>
            </a:r>
          </a:p>
          <a:p>
            <a:pPr lvl="2"/>
            <a:r>
              <a:rPr lang="en-US" dirty="0">
                <a:hlinkClick r:id="rId2"/>
              </a:rPr>
              <a:t>https://link.osnexus.com/stx-scale-out</a:t>
            </a:r>
            <a:endParaRPr lang="en-US" dirty="0"/>
          </a:p>
          <a:p>
            <a:pPr lvl="1"/>
            <a:r>
              <a:rPr lang="en-US" dirty="0"/>
              <a:t>Scale-up Solution Designer</a:t>
            </a:r>
          </a:p>
          <a:p>
            <a:pPr lvl="2"/>
            <a:r>
              <a:rPr lang="en-US" dirty="0">
                <a:hlinkClick r:id="rId3"/>
              </a:rPr>
              <a:t>https://link.osnexus.com/stx-scale-up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More Information</a:t>
            </a:r>
          </a:p>
          <a:p>
            <a:pPr lvl="2"/>
            <a:r>
              <a:rPr lang="en-US" dirty="0">
                <a:hlinkClick r:id="rId4"/>
              </a:rPr>
              <a:t>info@osnexus.com</a:t>
            </a:r>
            <a:endParaRPr lang="en-US" dirty="0"/>
          </a:p>
          <a:p>
            <a:pPr lvl="2"/>
            <a:r>
              <a:rPr lang="en-US" dirty="0">
                <a:hlinkClick r:id="rId5"/>
              </a:rPr>
              <a:t>https://www.seagate.com/solutions/osnexus/</a:t>
            </a:r>
            <a:endParaRPr lang="en-US" dirty="0"/>
          </a:p>
          <a:p>
            <a:pPr lvl="2"/>
            <a:r>
              <a:rPr lang="en-US" dirty="0">
                <a:hlinkClick r:id="rId6"/>
              </a:rPr>
              <a:t>https://www.osnexus.com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EE0E44-8DF2-DD18-45A7-FCA78A966C06}"/>
              </a:ext>
            </a:extLst>
          </p:cNvPr>
          <p:cNvSpPr/>
          <p:nvPr/>
        </p:nvSpPr>
        <p:spPr>
          <a:xfrm>
            <a:off x="18737451" y="12414251"/>
            <a:ext cx="4742481" cy="110172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E884DC-6DF6-7B13-BD9C-12CBBE2C27FB}"/>
              </a:ext>
            </a:extLst>
          </p:cNvPr>
          <p:cNvGrpSpPr/>
          <p:nvPr/>
        </p:nvGrpSpPr>
        <p:grpSpPr>
          <a:xfrm>
            <a:off x="16702923" y="12493172"/>
            <a:ext cx="6625077" cy="1069910"/>
            <a:chOff x="16702923" y="12493172"/>
            <a:chExt cx="6625077" cy="1069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99B21D-768D-7D39-7446-FB70C5357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02923" y="12493172"/>
              <a:ext cx="3864456" cy="1069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48512B-9901-FCBF-DB31-E771A7595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104152" y="12826874"/>
              <a:ext cx="2223848" cy="392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1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641B4F9-37A1-2130-586B-1288AAAB9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018" y="4369683"/>
            <a:ext cx="2135672" cy="953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F83A59-0E0F-810E-EF1A-D371093F4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/>
              <a:t>Flexible Storage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C9F1E-11FC-F525-77F5-1CC63D40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76" y="7411919"/>
            <a:ext cx="2135672" cy="961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10F45-88B5-7B36-0065-31C3E68D0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69" y="3796393"/>
            <a:ext cx="2148514" cy="386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621BE2-925A-83B7-AB37-3FD3B055D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994" y="4371829"/>
            <a:ext cx="2135672" cy="953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5828BB-71A7-F676-56E8-723E6FBD6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177" y="6885530"/>
            <a:ext cx="2129490" cy="383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BE7C02-14C4-180D-836F-4DA307AEB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77" y="8516052"/>
            <a:ext cx="2129482" cy="383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3C4E85-2F82-D5B4-6F7B-30FC1A578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77" y="5440389"/>
            <a:ext cx="2148514" cy="3867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34BC25-A03A-89E8-2005-A1D4E9625F8E}"/>
              </a:ext>
            </a:extLst>
          </p:cNvPr>
          <p:cNvGrpSpPr>
            <a:grpSpLocks/>
          </p:cNvGrpSpPr>
          <p:nvPr/>
        </p:nvGrpSpPr>
        <p:grpSpPr>
          <a:xfrm>
            <a:off x="19623558" y="5827123"/>
            <a:ext cx="3817084" cy="2479658"/>
            <a:chOff x="7202486" y="4939926"/>
            <a:chExt cx="973139" cy="563563"/>
          </a:xfrm>
        </p:grpSpPr>
        <p:pic>
          <p:nvPicPr>
            <p:cNvPr id="14" name="Graphic 66">
              <a:extLst>
                <a:ext uri="{FF2B5EF4-FFF2-40B4-BE49-F238E27FC236}">
                  <a16:creationId xmlns:a16="http://schemas.microsoft.com/office/drawing/2014/main" id="{CC77E3DB-C11D-319D-14FE-D08EC2F0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02486" y="4939926"/>
              <a:ext cx="973139" cy="5635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F69F33-19F2-5E25-9AD1-43EEFEC7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2304" y="5100583"/>
              <a:ext cx="593504" cy="332179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22A33B4-81D2-7C59-ACB0-7C156C865651}"/>
              </a:ext>
            </a:extLst>
          </p:cNvPr>
          <p:cNvSpPr txBox="1"/>
          <p:nvPr/>
        </p:nvSpPr>
        <p:spPr>
          <a:xfrm>
            <a:off x="621325" y="4354576"/>
            <a:ext cx="230149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Seagate </a:t>
            </a:r>
          </a:p>
          <a:p>
            <a:pPr algn="ctr" defTabSz="1828800"/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AP Systems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179D20-FB1D-0547-65B0-E492ACE4B8B4}"/>
              </a:ext>
            </a:extLst>
          </p:cNvPr>
          <p:cNvSpPr txBox="1"/>
          <p:nvPr/>
        </p:nvSpPr>
        <p:spPr>
          <a:xfrm>
            <a:off x="621325" y="7411919"/>
            <a:ext cx="230149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Seagate JBODs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0A5164-D37A-BA92-42B0-FD22E4E0345B}"/>
              </a:ext>
            </a:extLst>
          </p:cNvPr>
          <p:cNvSpPr txBox="1"/>
          <p:nvPr/>
        </p:nvSpPr>
        <p:spPr>
          <a:xfrm>
            <a:off x="621325" y="9778964"/>
            <a:ext cx="230149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Seagate CORVAULT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3AACEC-9B4F-17EB-FC60-B93405991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69" y="3807241"/>
            <a:ext cx="2148514" cy="3867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25FB1D-8EC9-F10B-ECA2-CD5CF8E74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742" y="6880141"/>
            <a:ext cx="2148520" cy="3867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86603A-6151-08E9-6050-91BBC3A39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86" y="7407189"/>
            <a:ext cx="2135672" cy="9610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83173D-C889-769A-7250-71A30290D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19" y="3796405"/>
            <a:ext cx="2148514" cy="38673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09D7330-E5EA-B141-9B7E-B629FA1FDB32}"/>
              </a:ext>
            </a:extLst>
          </p:cNvPr>
          <p:cNvSpPr txBox="1"/>
          <p:nvPr/>
        </p:nvSpPr>
        <p:spPr>
          <a:xfrm>
            <a:off x="8790522" y="3274630"/>
            <a:ext cx="3760912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400" dirty="0" err="1">
                <a:solidFill>
                  <a:srgbClr val="FFFFFF"/>
                </a:solidFill>
                <a:latin typeface="Arial" panose="020B0604020202020204"/>
              </a:rPr>
              <a:t>Seagate+QuantaStor</a:t>
            </a:r>
            <a:endParaRPr lang="en-US" sz="2400" dirty="0">
              <a:solidFill>
                <a:srgbClr val="FFFFFF"/>
              </a:solidFill>
              <a:latin typeface="Arial" panose="020B0604020202020204"/>
            </a:endParaRPr>
          </a:p>
          <a:p>
            <a:pPr algn="ctr" defTabSz="1828800"/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Scale-up</a:t>
            </a:r>
            <a:br>
              <a:rPr lang="en-US" sz="240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File &amp; Block </a:t>
            </a:r>
          </a:p>
          <a:p>
            <a:pPr algn="ctr" defTabSz="1828800"/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Storage Clusters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09776F6-E610-723B-4080-959734A7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862" y="4376581"/>
            <a:ext cx="2135672" cy="9539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26E120-5202-4A40-24A0-6AD3657AC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730" y="4382665"/>
            <a:ext cx="2135672" cy="9539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EBB2CF-82CF-7D42-1746-461A0005B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128" y="4384887"/>
            <a:ext cx="2135672" cy="9539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3F4A66E-61CF-A5F7-E37A-E78936D83E35}"/>
              </a:ext>
            </a:extLst>
          </p:cNvPr>
          <p:cNvSpPr txBox="1"/>
          <p:nvPr/>
        </p:nvSpPr>
        <p:spPr>
          <a:xfrm>
            <a:off x="13506296" y="3274630"/>
            <a:ext cx="3760912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400" dirty="0" err="1">
                <a:solidFill>
                  <a:srgbClr val="FFFFFF"/>
                </a:solidFill>
                <a:latin typeface="Arial" panose="020B0604020202020204"/>
              </a:rPr>
              <a:t>Seagate+QuantaStor</a:t>
            </a:r>
            <a:endParaRPr lang="en-US" sz="2400" dirty="0">
              <a:solidFill>
                <a:srgbClr val="FFFFFF"/>
              </a:solidFill>
              <a:latin typeface="Arial" panose="020B0604020202020204"/>
            </a:endParaRPr>
          </a:p>
          <a:p>
            <a:pPr algn="ctr" defTabSz="1828800"/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Scale-out</a:t>
            </a:r>
            <a:br>
              <a:rPr lang="en-US" sz="240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Object, File &amp; Block Storage Clusters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F2C615F-B5B9-F305-C2C2-B4F90F89E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986" y="6886837"/>
            <a:ext cx="2148520" cy="3867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8BB4248-EA71-0EB4-3747-453ED300C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63" y="3802361"/>
            <a:ext cx="2148514" cy="3867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2BF8B67-A0B8-E815-09C3-02399AC73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19" y="3790619"/>
            <a:ext cx="2148514" cy="3867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62E5D6-2684-75F4-10EB-257710F5A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37" y="3794811"/>
            <a:ext cx="2148514" cy="38673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F91E852-7FFB-E809-AB05-14B485213554}"/>
              </a:ext>
            </a:extLst>
          </p:cNvPr>
          <p:cNvSpPr/>
          <p:nvPr/>
        </p:nvSpPr>
        <p:spPr>
          <a:xfrm>
            <a:off x="8108831" y="2872595"/>
            <a:ext cx="9747850" cy="10275625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8B0022-FE34-F6B9-6B8B-A71BAF107979}"/>
              </a:ext>
            </a:extLst>
          </p:cNvPr>
          <p:cNvSpPr/>
          <p:nvPr/>
        </p:nvSpPr>
        <p:spPr>
          <a:xfrm>
            <a:off x="10722634" y="2027209"/>
            <a:ext cx="2380892" cy="73324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A3927E-2269-8B71-9B7B-5FC3E9D2B52E}"/>
              </a:ext>
            </a:extLst>
          </p:cNvPr>
          <p:cNvSpPr txBox="1"/>
          <p:nvPr/>
        </p:nvSpPr>
        <p:spPr>
          <a:xfrm>
            <a:off x="10776601" y="12529719"/>
            <a:ext cx="441231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QuantaStor Storage Grid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6E419CB-E211-4A33-C3A0-35AB446DD97F}"/>
              </a:ext>
            </a:extLst>
          </p:cNvPr>
          <p:cNvSpPr/>
          <p:nvPr/>
        </p:nvSpPr>
        <p:spPr>
          <a:xfrm>
            <a:off x="16862156" y="6635383"/>
            <a:ext cx="2341457" cy="1500842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Open Sans Light"/>
              </a:rPr>
              <a:t>Auto Tiering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82D437-1399-C6A4-3B31-CEBCA0E032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94" y="9835786"/>
            <a:ext cx="2147112" cy="772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7A05BB-4720-3B1C-7942-331FDA9B96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82" y="10753186"/>
            <a:ext cx="2135676" cy="9610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91976DC-57C9-0434-EF04-3574F94DD3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94" y="9835786"/>
            <a:ext cx="2147112" cy="7729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7A677AC-5CD0-B4ED-D67D-E4BD80405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94" y="9835786"/>
            <a:ext cx="2147112" cy="7729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C9CB4E-C9C6-A36E-6A7D-DBC8EA9735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82" y="10753186"/>
            <a:ext cx="2135676" cy="9610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39E14DE-ECA3-EB32-0C01-C9885C1B58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82" y="10753186"/>
            <a:ext cx="2135676" cy="9610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643287C-48D4-4E09-21B2-DED6CA35B9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82" y="10753186"/>
            <a:ext cx="2135676" cy="9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583E-6 3.33333E-6 L 0.25951 0.1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75" y="5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7083E-6 0.00174 L 0.2599 -0.090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46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25905 0.1994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9" y="99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5E-6 0.00174 L 0.26003 -0.0619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1" y="-318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 L 0.25996 0.0457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60" y="228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25E-6 3.51852E-6 L 0.2584 0.422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21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62963E-6 L 0.25976 0.010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8" y="50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62963E-6 L 0.25983 0.0657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8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2917E-6 5.55556E-7 L 0.45215 0.0571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28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40741E-6 L 0.45169 0.1947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5" y="973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2917E-6 1.85185E-6 L 0.45215 0.1267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633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1481 L 0.45293 0.440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15" y="2128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125E-6 -0.01655 L 0.45345 0.342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9" y="1797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45364 0.540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2702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583E-6 -1.48148E-6 L 0.45475 0.061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34" y="30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583E-6 -1.48148E-6 L 0.45449 -0.0373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21" y="-1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583E-6 -1.48148E-6 L 0.45449 -0.136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21" y="-6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43" grpId="0" animBg="1"/>
      <p:bldP spid="46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C840D0-BE14-1642-B89D-AA5AC39C11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03797" y="3192157"/>
            <a:ext cx="10103406" cy="511370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QuantaStor systems have a built-in distributed control plane referred to as the “storage grid”.   </a:t>
            </a:r>
          </a:p>
          <a:p>
            <a:endParaRPr lang="en-US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All systems within a storage grid provide web management, API, and CLI access simultaneously. </a:t>
            </a:r>
          </a:p>
          <a:p>
            <a:endParaRPr lang="en-US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No additional software to install or maintain.</a:t>
            </a: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51E3E2-F849-F342-A0D8-2E8ECD887B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Unified Storage Management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B48512-5E8A-85F0-9526-A49DB5561D53}"/>
              </a:ext>
            </a:extLst>
          </p:cNvPr>
          <p:cNvGrpSpPr/>
          <p:nvPr/>
        </p:nvGrpSpPr>
        <p:grpSpPr>
          <a:xfrm>
            <a:off x="13071606" y="1364675"/>
            <a:ext cx="10629464" cy="5812378"/>
            <a:chOff x="12381593" y="4886037"/>
            <a:chExt cx="10264171" cy="56126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B6B7B92-AD26-F609-CDAF-6383D92A161D}"/>
                </a:ext>
              </a:extLst>
            </p:cNvPr>
            <p:cNvGrpSpPr/>
            <p:nvPr/>
          </p:nvGrpSpPr>
          <p:grpSpPr>
            <a:xfrm>
              <a:off x="12381593" y="4886037"/>
              <a:ext cx="10264171" cy="5612629"/>
              <a:chOff x="12381593" y="4886037"/>
              <a:chExt cx="10264171" cy="561262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30ACB85-C5F8-2244-C8A5-30DCDA3F5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81593" y="4886037"/>
                <a:ext cx="10264171" cy="561262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06487AD-AB57-B7B5-787F-1F9B6295E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64654" y="5612132"/>
                <a:ext cx="7663597" cy="3961521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8D2D9A-290A-C636-DAC6-588C20CF8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4161" y="7558389"/>
              <a:ext cx="1086322" cy="4852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8C54D41-7260-D6F3-40D5-78FE107FC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9459" y="7560355"/>
              <a:ext cx="1328526" cy="2357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331F47-6337-28BB-4D80-032E521C0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487" y="7553517"/>
              <a:ext cx="1086322" cy="4852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DFA439-37B1-91C0-5194-509AA2F16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71473" y="7556451"/>
              <a:ext cx="1328526" cy="23577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71C612-12FC-BF8E-EB77-40A24C877C3D}"/>
              </a:ext>
            </a:extLst>
          </p:cNvPr>
          <p:cNvGrpSpPr/>
          <p:nvPr/>
        </p:nvGrpSpPr>
        <p:grpSpPr>
          <a:xfrm>
            <a:off x="13053765" y="7475839"/>
            <a:ext cx="10629466" cy="5812378"/>
            <a:chOff x="1738237" y="4886037"/>
            <a:chExt cx="10264171" cy="56126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DB7DFA-8649-BC0E-79D5-6ADB931C4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5749" y="5627683"/>
              <a:ext cx="7563109" cy="394597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F1D2E90-477B-8EC7-730C-1CEEE4454BFF}"/>
                </a:ext>
              </a:extLst>
            </p:cNvPr>
            <p:cNvGrpSpPr/>
            <p:nvPr/>
          </p:nvGrpSpPr>
          <p:grpSpPr>
            <a:xfrm>
              <a:off x="1738237" y="4886037"/>
              <a:ext cx="10264171" cy="5612629"/>
              <a:chOff x="1738237" y="4886037"/>
              <a:chExt cx="10264171" cy="561262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910F40B-A715-C9BB-9A36-478EDD9E80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237" y="4886037"/>
                <a:ext cx="10264171" cy="561262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385DF7F-1DF5-B52E-90C9-3E1BC5698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55749" y="5627683"/>
                <a:ext cx="7563109" cy="3948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133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51387F67-18C2-47CF-866C-87EDF340A25B}"/>
              </a:ext>
            </a:extLst>
          </p:cNvPr>
          <p:cNvSpPr/>
          <p:nvPr/>
        </p:nvSpPr>
        <p:spPr>
          <a:xfrm>
            <a:off x="11001554" y="2192153"/>
            <a:ext cx="2380892" cy="73324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83A59-0E0F-810E-EF1A-D371093F4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400" dirty="0"/>
              <a:t>Unified Multi-site Management &amp; Security Enforcement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44C7130-364A-6388-B7D9-8F9ED97A026C}"/>
              </a:ext>
            </a:extLst>
          </p:cNvPr>
          <p:cNvGrpSpPr/>
          <p:nvPr/>
        </p:nvGrpSpPr>
        <p:grpSpPr>
          <a:xfrm>
            <a:off x="4887924" y="2814235"/>
            <a:ext cx="13821096" cy="492444"/>
            <a:chOff x="2550642" y="6294558"/>
            <a:chExt cx="6910548" cy="246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FCD8FE-DFD0-6D14-C3A0-A88CFF403083}"/>
                </a:ext>
              </a:extLst>
            </p:cNvPr>
            <p:cNvSpPr/>
            <p:nvPr/>
          </p:nvSpPr>
          <p:spPr>
            <a:xfrm>
              <a:off x="2550642" y="6294558"/>
              <a:ext cx="1005884" cy="2462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1828800"/>
              <a:r>
                <a:rPr lang="en-US" sz="32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Los Angeles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2C90A92-094E-4F69-BBFA-B7B0A79E81DB}"/>
                </a:ext>
              </a:extLst>
            </p:cNvPr>
            <p:cNvSpPr/>
            <p:nvPr/>
          </p:nvSpPr>
          <p:spPr>
            <a:xfrm>
              <a:off x="4722356" y="6294558"/>
              <a:ext cx="805509" cy="2462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1828800"/>
              <a:r>
                <a:rPr lang="en-US" sz="32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New York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B609A0-D5C9-97FC-E7BD-BABC4A208F1B}"/>
                </a:ext>
              </a:extLst>
            </p:cNvPr>
            <p:cNvSpPr/>
            <p:nvPr/>
          </p:nvSpPr>
          <p:spPr>
            <a:xfrm>
              <a:off x="6667192" y="6294558"/>
              <a:ext cx="771045" cy="2462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1828800"/>
              <a:r>
                <a:rPr lang="en-US" sz="32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Montreal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731544C-12DE-7A50-35E6-FD454CC94DB3}"/>
                </a:ext>
              </a:extLst>
            </p:cNvPr>
            <p:cNvSpPr/>
            <p:nvPr/>
          </p:nvSpPr>
          <p:spPr>
            <a:xfrm>
              <a:off x="8766288" y="6294558"/>
              <a:ext cx="694902" cy="24622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1828800"/>
              <a:r>
                <a:rPr lang="en-US" sz="3200" dirty="0">
                  <a:solidFill>
                    <a:srgbClr val="FFFFFF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Phoenix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0E99F47-7183-DBFC-36CA-501F9A36D136}"/>
              </a:ext>
            </a:extLst>
          </p:cNvPr>
          <p:cNvGrpSpPr/>
          <p:nvPr/>
        </p:nvGrpSpPr>
        <p:grpSpPr>
          <a:xfrm>
            <a:off x="7000008" y="4990375"/>
            <a:ext cx="9714920" cy="4302030"/>
            <a:chOff x="3369391" y="2565800"/>
            <a:chExt cx="4857460" cy="2151015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2A57EC5-FAC7-F5CD-A3FC-FAE7594F5276}"/>
                </a:ext>
              </a:extLst>
            </p:cNvPr>
            <p:cNvCxnSpPr>
              <a:cxnSpLocks/>
            </p:cNvCxnSpPr>
            <p:nvPr/>
          </p:nvCxnSpPr>
          <p:spPr>
            <a:xfrm>
              <a:off x="3369391" y="3983549"/>
              <a:ext cx="919318" cy="733266"/>
            </a:xfrm>
            <a:prstGeom prst="straightConnector1">
              <a:avLst/>
            </a:prstGeom>
            <a:ln w="38100">
              <a:solidFill>
                <a:srgbClr val="93BF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F8D762E-DAA9-3D88-C348-9DC89438D1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85428" y="3761040"/>
              <a:ext cx="820509" cy="657121"/>
            </a:xfrm>
            <a:prstGeom prst="straightConnector1">
              <a:avLst/>
            </a:prstGeom>
            <a:ln w="38100">
              <a:solidFill>
                <a:srgbClr val="93BF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A822526-06B1-13F0-E780-968E8DE35F2C}"/>
                </a:ext>
              </a:extLst>
            </p:cNvPr>
            <p:cNvCxnSpPr>
              <a:cxnSpLocks/>
            </p:cNvCxnSpPr>
            <p:nvPr/>
          </p:nvCxnSpPr>
          <p:spPr>
            <a:xfrm>
              <a:off x="7564116" y="3064865"/>
              <a:ext cx="662735" cy="0"/>
            </a:xfrm>
            <a:prstGeom prst="straightConnector1">
              <a:avLst/>
            </a:prstGeom>
            <a:ln w="38100">
              <a:solidFill>
                <a:srgbClr val="93BF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D1CCB39-0E41-31D9-C490-490EABB411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16217" y="2862999"/>
              <a:ext cx="710634" cy="0"/>
            </a:xfrm>
            <a:prstGeom prst="straightConnector1">
              <a:avLst/>
            </a:prstGeom>
            <a:ln w="38100">
              <a:solidFill>
                <a:srgbClr val="93BF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C486B89-175D-0434-4150-5F795853CA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4016" y="2565800"/>
              <a:ext cx="819682" cy="659518"/>
            </a:xfrm>
            <a:prstGeom prst="straightConnector1">
              <a:avLst/>
            </a:prstGeom>
            <a:ln w="38100">
              <a:solidFill>
                <a:srgbClr val="93BF2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4E342DB9-7526-CCF5-8237-238406337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88" y="3780908"/>
            <a:ext cx="2234772" cy="40226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10FA59B-3F0F-B714-776C-6AF02C0A1D29}"/>
              </a:ext>
            </a:extLst>
          </p:cNvPr>
          <p:cNvGrpSpPr/>
          <p:nvPr/>
        </p:nvGrpSpPr>
        <p:grpSpPr>
          <a:xfrm>
            <a:off x="4695639" y="4172077"/>
            <a:ext cx="2242222" cy="3006878"/>
            <a:chOff x="13947471" y="5046240"/>
            <a:chExt cx="1911448" cy="2563302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EE034E2-74F6-36D6-D2A5-72C5595B4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7471" y="5046240"/>
              <a:ext cx="1905098" cy="85729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15FE765-D284-1EDB-5E63-40D1F203A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7471" y="5895979"/>
              <a:ext cx="1905098" cy="85729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00D8BE0-F950-EB59-1D02-AD2F0C673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3821" y="6752248"/>
              <a:ext cx="1905098" cy="857294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AD375C44-DE22-5C35-741F-474CE066D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48" y="7401628"/>
            <a:ext cx="2234772" cy="40226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9255F1B2-5311-D97B-121F-13B19AC32915}"/>
              </a:ext>
            </a:extLst>
          </p:cNvPr>
          <p:cNvGrpSpPr/>
          <p:nvPr/>
        </p:nvGrpSpPr>
        <p:grpSpPr>
          <a:xfrm>
            <a:off x="4709401" y="7792797"/>
            <a:ext cx="2242222" cy="3006878"/>
            <a:chOff x="13947471" y="5046240"/>
            <a:chExt cx="1911448" cy="256330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C314B33-7F13-FAA0-D4B9-FC1A92CB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7471" y="5046240"/>
              <a:ext cx="1905098" cy="85729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059AD6F-91F5-53E5-6DC1-0E0C1C6F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7471" y="5895979"/>
              <a:ext cx="1905098" cy="85729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A2BA2283-A19C-E33B-D3FB-81187F287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3821" y="6752248"/>
              <a:ext cx="1905098" cy="857294"/>
            </a:xfrm>
            <a:prstGeom prst="rect">
              <a:avLst/>
            </a:prstGeom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538EC4D7-3C2B-9E26-B425-5A53CD1D7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20" y="6247498"/>
            <a:ext cx="2234772" cy="40226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532521C-229F-2FE5-94B0-E361B3DC0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20" y="6667043"/>
            <a:ext cx="2234772" cy="40225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48E1997-9954-16EA-870C-98970AA82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42" y="7069303"/>
            <a:ext cx="2234772" cy="40225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78BC2C0-709D-93EB-10F1-41EAC26AF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20" y="8862462"/>
            <a:ext cx="2234772" cy="40226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6341304-8231-BFD5-421C-83551EA47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120" y="9282007"/>
            <a:ext cx="2234772" cy="40225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6FAABE8-42BD-9C07-9AF9-BC142CDBB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42" y="9684265"/>
            <a:ext cx="2234772" cy="40225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427D923-A3AD-4803-5FB4-5AC1DCBA7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94" y="3583055"/>
            <a:ext cx="2159920" cy="122557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A4CA813-09FA-633E-DDB8-D8A50E780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94" y="4807161"/>
            <a:ext cx="2159920" cy="122557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1D2095F-5F6A-CCB9-4A70-FA390291F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94" y="6033829"/>
            <a:ext cx="2159920" cy="122557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5611255-C053-4050-531F-04AA5BCF99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94" y="7253643"/>
            <a:ext cx="2159920" cy="122557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654522B-9518-2956-A091-CF5265F9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94" y="8476397"/>
            <a:ext cx="2159920" cy="122557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B2B524A-7032-9021-7D83-B1DE3F40D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94" y="9680919"/>
            <a:ext cx="2159920" cy="122557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084CCC9-89E9-F39A-1304-A3D9CBE05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331" y="3583054"/>
            <a:ext cx="2213802" cy="39848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88A83E0-54FC-ABBD-F4A5-DF96E9E4A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331" y="3972534"/>
            <a:ext cx="2213802" cy="39848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F71EA93-4AFD-2845-E361-B3445BB90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331" y="4362014"/>
            <a:ext cx="2213802" cy="39848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3781268-EEF5-2DDD-FBD1-8CEAFC1E7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331" y="4751494"/>
            <a:ext cx="2213802" cy="39848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4CB7124-6652-9F53-2C35-723932487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331" y="5140972"/>
            <a:ext cx="2213802" cy="39848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0330628-6B14-60C7-2B62-C5194F887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331" y="5530452"/>
            <a:ext cx="2213802" cy="39848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79E07B7-DE0F-47F5-3412-AA2EB1E51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331" y="5919932"/>
            <a:ext cx="2213802" cy="39848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7B1366A-9B81-D3D0-0C7C-BA03A3CFA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8331" y="6309410"/>
            <a:ext cx="2213802" cy="39848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C1F8950-B282-501B-B8E8-651DC3C5B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712" y="7591820"/>
            <a:ext cx="2234772" cy="402260"/>
          </a:xfrm>
          <a:prstGeom prst="rect">
            <a:avLst/>
          </a:prstGeom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35ACC20C-DACD-8198-224F-924A6D77DE6B}"/>
              </a:ext>
            </a:extLst>
          </p:cNvPr>
          <p:cNvGrpSpPr/>
          <p:nvPr/>
        </p:nvGrpSpPr>
        <p:grpSpPr>
          <a:xfrm>
            <a:off x="16921263" y="7982991"/>
            <a:ext cx="2242222" cy="3006878"/>
            <a:chOff x="13947471" y="5046240"/>
            <a:chExt cx="1911448" cy="2563302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1A205C1-D45E-AD59-BC3D-0C7ECA77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7471" y="5046240"/>
              <a:ext cx="1905098" cy="857294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E02660D-FC1D-951F-366F-E822CEB3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7471" y="5895979"/>
              <a:ext cx="1905098" cy="857294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2B5C8835-ECE0-C430-2CA6-00B9E7CCD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3821" y="6752248"/>
              <a:ext cx="1905098" cy="857294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4C8483A-90B2-677F-81DC-F919965277CC}"/>
              </a:ext>
            </a:extLst>
          </p:cNvPr>
          <p:cNvGrpSpPr/>
          <p:nvPr/>
        </p:nvGrpSpPr>
        <p:grpSpPr>
          <a:xfrm>
            <a:off x="4695638" y="3652225"/>
            <a:ext cx="14532708" cy="7344562"/>
            <a:chOff x="2217206" y="1896725"/>
            <a:chExt cx="7266354" cy="3672281"/>
          </a:xfrm>
        </p:grpSpPr>
        <p:sp>
          <p:nvSpPr>
            <p:cNvPr id="98" name="Cylinder 97">
              <a:extLst>
                <a:ext uri="{FF2B5EF4-FFF2-40B4-BE49-F238E27FC236}">
                  <a16:creationId xmlns:a16="http://schemas.microsoft.com/office/drawing/2014/main" id="{5B79D2D0-71B6-FCCE-564C-3F79DBD782F7}"/>
                </a:ext>
              </a:extLst>
            </p:cNvPr>
            <p:cNvSpPr/>
            <p:nvPr/>
          </p:nvSpPr>
          <p:spPr>
            <a:xfrm>
              <a:off x="2224655" y="2173189"/>
              <a:ext cx="1121111" cy="1486901"/>
            </a:xfrm>
            <a:prstGeom prst="can">
              <a:avLst>
                <a:gd name="adj" fmla="val 16759"/>
              </a:avLst>
            </a:prstGeom>
            <a:solidFill>
              <a:schemeClr val="accent1">
                <a:alpha val="73000"/>
              </a:schemeClr>
            </a:solidFill>
            <a:ln>
              <a:solidFill>
                <a:schemeClr val="lt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r>
                <a:rPr lang="en-US" sz="2200" b="1" dirty="0">
                  <a:solidFill>
                    <a:srgbClr val="FFFFFF"/>
                  </a:solidFill>
                  <a:latin typeface="Arial" panose="020B0604020202020204"/>
                </a:rPr>
                <a:t>SAN/NAS</a:t>
              </a:r>
            </a:p>
          </p:txBody>
        </p:sp>
        <p:sp>
          <p:nvSpPr>
            <p:cNvPr id="99" name="Cylinder 98">
              <a:extLst>
                <a:ext uri="{FF2B5EF4-FFF2-40B4-BE49-F238E27FC236}">
                  <a16:creationId xmlns:a16="http://schemas.microsoft.com/office/drawing/2014/main" id="{D21F4EDC-E328-4C58-DE42-2B66730EC53D}"/>
                </a:ext>
              </a:extLst>
            </p:cNvPr>
            <p:cNvSpPr/>
            <p:nvPr/>
          </p:nvSpPr>
          <p:spPr>
            <a:xfrm>
              <a:off x="2217206" y="3983549"/>
              <a:ext cx="1117989" cy="1481355"/>
            </a:xfrm>
            <a:prstGeom prst="can">
              <a:avLst>
                <a:gd name="adj" fmla="val 16759"/>
              </a:avLst>
            </a:prstGeom>
            <a:solidFill>
              <a:schemeClr val="accent1">
                <a:alpha val="73000"/>
              </a:schemeClr>
            </a:solidFill>
            <a:ln>
              <a:solidFill>
                <a:schemeClr val="lt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r>
                <a:rPr lang="en-US" sz="2200" b="1" dirty="0">
                  <a:solidFill>
                    <a:srgbClr val="FFFFFF"/>
                  </a:solidFill>
                  <a:latin typeface="Arial" panose="020B0604020202020204"/>
                </a:rPr>
                <a:t>SAN/NAS</a:t>
              </a:r>
            </a:p>
          </p:txBody>
        </p:sp>
        <p:sp>
          <p:nvSpPr>
            <p:cNvPr id="100" name="Cylinder 99">
              <a:extLst>
                <a:ext uri="{FF2B5EF4-FFF2-40B4-BE49-F238E27FC236}">
                  <a16:creationId xmlns:a16="http://schemas.microsoft.com/office/drawing/2014/main" id="{DF15F66A-4A63-B304-9726-D575DBC49D46}"/>
                </a:ext>
              </a:extLst>
            </p:cNvPr>
            <p:cNvSpPr/>
            <p:nvPr/>
          </p:nvSpPr>
          <p:spPr>
            <a:xfrm>
              <a:off x="6306834" y="1896725"/>
              <a:ext cx="1077683" cy="3614167"/>
            </a:xfrm>
            <a:prstGeom prst="can">
              <a:avLst>
                <a:gd name="adj" fmla="val 16759"/>
              </a:avLst>
            </a:prstGeom>
            <a:solidFill>
              <a:schemeClr val="accent1">
                <a:alpha val="73000"/>
              </a:schemeClr>
            </a:solidFill>
            <a:ln>
              <a:solidFill>
                <a:schemeClr val="lt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r>
                <a:rPr lang="en-US" sz="2200" b="1" dirty="0">
                  <a:solidFill>
                    <a:srgbClr val="FFFFFF"/>
                  </a:solidFill>
                  <a:latin typeface="Arial" panose="020B0604020202020204"/>
                </a:rPr>
                <a:t>S3/SAN/NAS</a:t>
              </a:r>
            </a:p>
          </p:txBody>
        </p:sp>
        <p:sp>
          <p:nvSpPr>
            <p:cNvPr id="101" name="Cylinder 100">
              <a:extLst>
                <a:ext uri="{FF2B5EF4-FFF2-40B4-BE49-F238E27FC236}">
                  <a16:creationId xmlns:a16="http://schemas.microsoft.com/office/drawing/2014/main" id="{132AA1F3-FC2D-7985-4B6B-84CC3903F9EC}"/>
                </a:ext>
              </a:extLst>
            </p:cNvPr>
            <p:cNvSpPr/>
            <p:nvPr/>
          </p:nvSpPr>
          <p:spPr>
            <a:xfrm>
              <a:off x="8330019" y="4091047"/>
              <a:ext cx="1123648" cy="1477959"/>
            </a:xfrm>
            <a:prstGeom prst="can">
              <a:avLst>
                <a:gd name="adj" fmla="val 16759"/>
              </a:avLst>
            </a:prstGeom>
            <a:solidFill>
              <a:schemeClr val="accent1">
                <a:alpha val="73000"/>
              </a:schemeClr>
            </a:solidFill>
            <a:ln>
              <a:solidFill>
                <a:schemeClr val="lt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r>
                <a:rPr lang="en-US" sz="2200" b="1" dirty="0">
                  <a:solidFill>
                    <a:srgbClr val="FFFFFF"/>
                  </a:solidFill>
                  <a:latin typeface="Arial" panose="020B0604020202020204"/>
                </a:rPr>
                <a:t>SAN/NAS</a:t>
              </a:r>
            </a:p>
          </p:txBody>
        </p:sp>
        <p:sp>
          <p:nvSpPr>
            <p:cNvPr id="102" name="Cylinder 101">
              <a:extLst>
                <a:ext uri="{FF2B5EF4-FFF2-40B4-BE49-F238E27FC236}">
                  <a16:creationId xmlns:a16="http://schemas.microsoft.com/office/drawing/2014/main" id="{FB0CFC05-777C-C61F-D706-5EBBBBA475C3}"/>
                </a:ext>
              </a:extLst>
            </p:cNvPr>
            <p:cNvSpPr/>
            <p:nvPr/>
          </p:nvSpPr>
          <p:spPr>
            <a:xfrm>
              <a:off x="4322770" y="3416122"/>
              <a:ext cx="1117386" cy="408131"/>
            </a:xfrm>
            <a:prstGeom prst="can">
              <a:avLst>
                <a:gd name="adj" fmla="val 16759"/>
              </a:avLst>
            </a:prstGeom>
            <a:solidFill>
              <a:schemeClr val="accent1">
                <a:alpha val="73000"/>
              </a:schemeClr>
            </a:solidFill>
            <a:ln>
              <a:solidFill>
                <a:schemeClr val="lt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r>
                <a:rPr lang="en-US" sz="2200" b="1" dirty="0">
                  <a:solidFill>
                    <a:srgbClr val="FFFFFF"/>
                  </a:solidFill>
                  <a:latin typeface="Arial" panose="020B0604020202020204"/>
                </a:rPr>
                <a:t>SAN/NAS</a:t>
              </a:r>
            </a:p>
          </p:txBody>
        </p:sp>
        <p:sp>
          <p:nvSpPr>
            <p:cNvPr id="103" name="Cylinder 102">
              <a:extLst>
                <a:ext uri="{FF2B5EF4-FFF2-40B4-BE49-F238E27FC236}">
                  <a16:creationId xmlns:a16="http://schemas.microsoft.com/office/drawing/2014/main" id="{CA8FAB78-3A77-878B-83FE-7C740182B7E5}"/>
                </a:ext>
              </a:extLst>
            </p:cNvPr>
            <p:cNvSpPr/>
            <p:nvPr/>
          </p:nvSpPr>
          <p:spPr>
            <a:xfrm>
              <a:off x="4322770" y="4702973"/>
              <a:ext cx="1121111" cy="444290"/>
            </a:xfrm>
            <a:prstGeom prst="can">
              <a:avLst>
                <a:gd name="adj" fmla="val 16759"/>
              </a:avLst>
            </a:prstGeom>
            <a:solidFill>
              <a:schemeClr val="accent1">
                <a:alpha val="73000"/>
              </a:schemeClr>
            </a:solidFill>
            <a:ln>
              <a:solidFill>
                <a:schemeClr val="lt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r>
                <a:rPr lang="en-US" sz="2200" b="1" dirty="0">
                  <a:solidFill>
                    <a:srgbClr val="FFFFFF"/>
                  </a:solidFill>
                  <a:latin typeface="Arial" panose="020B0604020202020204"/>
                </a:rPr>
                <a:t>SAN/NAS</a:t>
              </a:r>
            </a:p>
          </p:txBody>
        </p:sp>
        <p:sp>
          <p:nvSpPr>
            <p:cNvPr id="104" name="Cylinder 103">
              <a:extLst>
                <a:ext uri="{FF2B5EF4-FFF2-40B4-BE49-F238E27FC236}">
                  <a16:creationId xmlns:a16="http://schemas.microsoft.com/office/drawing/2014/main" id="{EFEFD68C-0577-5FA8-0D2A-392365BD73B7}"/>
                </a:ext>
              </a:extLst>
            </p:cNvPr>
            <p:cNvSpPr/>
            <p:nvPr/>
          </p:nvSpPr>
          <p:spPr>
            <a:xfrm>
              <a:off x="8358552" y="1916356"/>
              <a:ext cx="1125008" cy="1505639"/>
            </a:xfrm>
            <a:prstGeom prst="can">
              <a:avLst>
                <a:gd name="adj" fmla="val 16759"/>
              </a:avLst>
            </a:prstGeom>
            <a:solidFill>
              <a:schemeClr val="accent1">
                <a:alpha val="73000"/>
              </a:schemeClr>
            </a:solidFill>
            <a:ln>
              <a:solidFill>
                <a:schemeClr val="lt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/>
              <a:r>
                <a:rPr lang="en-US" sz="2200" b="1" dirty="0">
                  <a:solidFill>
                    <a:srgbClr val="FFFFFF"/>
                  </a:solidFill>
                  <a:latin typeface="Arial" panose="020B0604020202020204"/>
                </a:rPr>
                <a:t>S3/SAN/NAS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60E9238-83E3-4483-9F74-3B1F53CBD9EC}"/>
              </a:ext>
            </a:extLst>
          </p:cNvPr>
          <p:cNvGrpSpPr/>
          <p:nvPr/>
        </p:nvGrpSpPr>
        <p:grpSpPr>
          <a:xfrm>
            <a:off x="364129" y="3256999"/>
            <a:ext cx="23712138" cy="4334822"/>
            <a:chOff x="51451" y="1699112"/>
            <a:chExt cx="11856069" cy="216741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36E9AC7-8517-7EB6-F098-B2D3820C9A57}"/>
                </a:ext>
              </a:extLst>
            </p:cNvPr>
            <p:cNvCxnSpPr>
              <a:cxnSpLocks/>
            </p:cNvCxnSpPr>
            <p:nvPr/>
          </p:nvCxnSpPr>
          <p:spPr>
            <a:xfrm>
              <a:off x="1205794" y="2647341"/>
              <a:ext cx="980492" cy="1219182"/>
            </a:xfrm>
            <a:prstGeom prst="line">
              <a:avLst/>
            </a:prstGeom>
            <a:ln w="38100" cap="rnd">
              <a:solidFill>
                <a:srgbClr val="93BF2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965DB31-441A-EE38-3C6C-8B71DA72B5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47401" y="2770033"/>
              <a:ext cx="515315" cy="294832"/>
            </a:xfrm>
            <a:prstGeom prst="line">
              <a:avLst/>
            </a:prstGeom>
            <a:ln w="38100" cap="rnd">
              <a:solidFill>
                <a:srgbClr val="93BF2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2B85EDE2-2A84-A247-A9FF-E58E0C3DA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51" y="1699112"/>
              <a:ext cx="1839656" cy="960363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A6618FC4-D29F-3536-BDE0-A2E6A86B3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9621" y="2210478"/>
              <a:ext cx="2057899" cy="1074293"/>
            </a:xfrm>
            <a:prstGeom prst="rect">
              <a:avLst/>
            </a:prstGeom>
          </p:spPr>
        </p:pic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C77C2A35-9D8D-66A2-179A-20CCED7FACD7}"/>
              </a:ext>
            </a:extLst>
          </p:cNvPr>
          <p:cNvSpPr txBox="1"/>
          <p:nvPr/>
        </p:nvSpPr>
        <p:spPr>
          <a:xfrm>
            <a:off x="10174553" y="11538575"/>
            <a:ext cx="4412310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 defTabSz="1828800"/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QuantaStor Storage Grid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847CA8D-C62A-71B7-E5CC-8D46FFA68483}"/>
              </a:ext>
            </a:extLst>
          </p:cNvPr>
          <p:cNvSpPr/>
          <p:nvPr/>
        </p:nvSpPr>
        <p:spPr>
          <a:xfrm>
            <a:off x="4359828" y="2167006"/>
            <a:ext cx="15307324" cy="10023896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C69E93-12DA-0CB0-850B-C4D95F135EA4}"/>
              </a:ext>
            </a:extLst>
          </p:cNvPr>
          <p:cNvGrpSpPr/>
          <p:nvPr/>
        </p:nvGrpSpPr>
        <p:grpSpPr>
          <a:xfrm>
            <a:off x="16702923" y="12493172"/>
            <a:ext cx="6625077" cy="1069910"/>
            <a:chOff x="16702923" y="12493172"/>
            <a:chExt cx="6625077" cy="10699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7F23A0-9972-43DE-F414-872DBE788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02923" y="12493172"/>
              <a:ext cx="3864456" cy="106991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8191B4-A808-9592-9BA4-AA6953145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104152" y="12826874"/>
              <a:ext cx="2223848" cy="392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49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Left Brace 237">
            <a:extLst>
              <a:ext uri="{FF2B5EF4-FFF2-40B4-BE49-F238E27FC236}">
                <a16:creationId xmlns:a16="http://schemas.microsoft.com/office/drawing/2014/main" id="{1CBC6E1E-827C-C7CE-C57A-5E777EE50849}"/>
              </a:ext>
            </a:extLst>
          </p:cNvPr>
          <p:cNvSpPr/>
          <p:nvPr/>
        </p:nvSpPr>
        <p:spPr>
          <a:xfrm>
            <a:off x="4731488" y="2615609"/>
            <a:ext cx="2000914" cy="10532612"/>
          </a:xfrm>
          <a:prstGeom prst="leftBrace">
            <a:avLst>
              <a:gd name="adj1" fmla="val 8333"/>
              <a:gd name="adj2" fmla="val 48991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B5713A39-8592-DEC1-086B-093E24EEC4B3}"/>
              </a:ext>
            </a:extLst>
          </p:cNvPr>
          <p:cNvSpPr/>
          <p:nvPr/>
        </p:nvSpPr>
        <p:spPr>
          <a:xfrm>
            <a:off x="10249335" y="2256283"/>
            <a:ext cx="4412343" cy="8563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624B06B4-9915-A62D-6F27-03FCDFFA0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18" y="5386898"/>
            <a:ext cx="4846531" cy="4846531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D56F8022-8C5F-65C5-558D-04A3D84465D9}"/>
              </a:ext>
            </a:extLst>
          </p:cNvPr>
          <p:cNvSpPr/>
          <p:nvPr/>
        </p:nvSpPr>
        <p:spPr>
          <a:xfrm>
            <a:off x="19028234" y="12685486"/>
            <a:ext cx="4412343" cy="8563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9D4C918-FDC4-DACC-74AE-DE276FA5F961}"/>
              </a:ext>
            </a:extLst>
          </p:cNvPr>
          <p:cNvGrpSpPr/>
          <p:nvPr/>
        </p:nvGrpSpPr>
        <p:grpSpPr>
          <a:xfrm>
            <a:off x="6935975" y="2470440"/>
            <a:ext cx="4358741" cy="5276295"/>
            <a:chOff x="9573155" y="3402130"/>
            <a:chExt cx="4358741" cy="5276295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7F95B7E7-8409-99CE-4D4B-5FC45DE76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745" y="4292815"/>
              <a:ext cx="743388" cy="82287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C82DA6A3-8825-686F-CA96-D36D9C6E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2872" y="4292815"/>
              <a:ext cx="743388" cy="822870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DA3159A-03A0-F96B-80CE-6F090A258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999" y="4292815"/>
              <a:ext cx="743388" cy="822870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F48DF829-9C0E-41E9-E5CD-D276851B5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5126" y="4292815"/>
              <a:ext cx="743388" cy="822870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F731BBCD-55A6-26E7-3B33-E7D8ED3A6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6253" y="4292815"/>
              <a:ext cx="743388" cy="822870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32EFD63E-B675-5899-6AE8-999C32C86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7381" y="4292815"/>
              <a:ext cx="743388" cy="822870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8AEF8997-EBBC-FA53-9A59-9E9EA51C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8508" y="4292815"/>
              <a:ext cx="743388" cy="822870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4992A52D-3617-F5EF-6C73-4AED52B81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745" y="5183499"/>
              <a:ext cx="743388" cy="82287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ABC1CD8-A33B-C028-03A4-C06FA457E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2872" y="5183499"/>
              <a:ext cx="743388" cy="82287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235E096-4EE7-A23C-F39B-765E2FD4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999" y="5183499"/>
              <a:ext cx="743388" cy="82287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143B2F77-3301-27BF-C366-2FAD34E2F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5126" y="5183499"/>
              <a:ext cx="743388" cy="822870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3DB68ABA-733B-4F74-7E34-A14E45BA7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6253" y="5183499"/>
              <a:ext cx="743388" cy="822870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4D588D9-1C48-13D4-1C7C-94EB66366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7381" y="5183499"/>
              <a:ext cx="743388" cy="822870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0D8B5429-9170-84B3-BF03-6F23D8F69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8508" y="5183499"/>
              <a:ext cx="743388" cy="82287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DB6D3EA-B027-FF6D-3CB3-F8AAD6FB4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155" y="6074184"/>
              <a:ext cx="743388" cy="82287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C9C5F5B8-6144-2AC9-13EC-2797DB5DB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282" y="6074184"/>
              <a:ext cx="743388" cy="82287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7CCED3-82E8-66BF-16CA-ADBB10397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409" y="6074184"/>
              <a:ext cx="743388" cy="82287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D093CEB-BF44-1DF3-9041-0C408B7BA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536" y="6074184"/>
              <a:ext cx="743388" cy="82287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68CE66B0-4E8E-4A02-0512-55715B00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663" y="6074184"/>
              <a:ext cx="743388" cy="82287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D1418B1-DC9C-E448-4C7C-280FA38B4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8791" y="6074184"/>
              <a:ext cx="743388" cy="82287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C5CCE68F-D259-936D-D108-3261E9D81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9918" y="6074184"/>
              <a:ext cx="743388" cy="822870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EEAB96E-8B60-B391-7C79-B81C9E0BE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155" y="6964868"/>
              <a:ext cx="743388" cy="82287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64150F43-78E3-CDA3-1C44-EC27917E7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282" y="6964868"/>
              <a:ext cx="743388" cy="82287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7C45869-6ED9-8756-84DB-160B603E7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409" y="6964868"/>
              <a:ext cx="743388" cy="82287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CDE7D5EE-C4FF-9B3F-58C7-99FF91E5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536" y="6964868"/>
              <a:ext cx="743388" cy="82287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6007519C-C308-551F-A48E-87464D933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663" y="6964868"/>
              <a:ext cx="743388" cy="82287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13681AB-D93F-7CB1-2AAC-3D096791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8791" y="6964868"/>
              <a:ext cx="743388" cy="82287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81E84BFD-8FD4-BD17-3666-F530F6C6A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9918" y="6964868"/>
              <a:ext cx="743388" cy="822870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AB09D871-AD4A-4122-E2C8-90F14C026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745" y="7855555"/>
              <a:ext cx="743388" cy="82287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664D3DC-FA19-68DD-7A61-7C209874E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2872" y="7855555"/>
              <a:ext cx="743388" cy="82287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5DE140D-C264-E6B0-0CBD-E39879AC1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999" y="7855555"/>
              <a:ext cx="743388" cy="82287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CCFF7DB-7149-DD33-C0E7-A4155C845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5126" y="7855555"/>
              <a:ext cx="743388" cy="822870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8D0B9B1-F4A9-E9B5-32F1-5A7F9E43F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6253" y="7855555"/>
              <a:ext cx="743388" cy="82287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08FDACE-5A9D-1CE1-EF66-105C5A0A5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7381" y="7855555"/>
              <a:ext cx="743388" cy="822870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5C4B000-5C11-4F0F-3208-5469E45B0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8508" y="7855555"/>
              <a:ext cx="743388" cy="822870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FD5F315-C91C-6E04-427A-44F8B562C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155" y="3402130"/>
              <a:ext cx="743388" cy="822870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40DE1D55-A4CD-0C1D-C005-9EEE9AA52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282" y="3402130"/>
              <a:ext cx="743388" cy="82287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6B08C30-EAAF-0C95-34E8-EE940D224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409" y="3402130"/>
              <a:ext cx="743388" cy="82287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629E01B-5884-267F-117E-BEA333BD6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536" y="3402130"/>
              <a:ext cx="743388" cy="82287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8381A7B-C1B2-8E8E-DBC9-95E1CA670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663" y="3402130"/>
              <a:ext cx="743388" cy="82287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F70BE07-B6F3-1896-7586-94C746842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8791" y="3402130"/>
              <a:ext cx="743388" cy="82287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CC7D8BB-3CCF-2213-9E7E-89E4ABFBA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9918" y="3402130"/>
              <a:ext cx="743388" cy="822870"/>
            </a:xfrm>
            <a:prstGeom prst="rect">
              <a:avLst/>
            </a:prstGeom>
          </p:spPr>
        </p:pic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9E811B2-6DAB-557B-C7B0-6BB88E97AC5C}"/>
              </a:ext>
            </a:extLst>
          </p:cNvPr>
          <p:cNvSpPr/>
          <p:nvPr/>
        </p:nvSpPr>
        <p:spPr>
          <a:xfrm>
            <a:off x="6876786" y="2485396"/>
            <a:ext cx="4375141" cy="5234956"/>
          </a:xfrm>
          <a:prstGeom prst="rect">
            <a:avLst/>
          </a:prstGeom>
          <a:solidFill>
            <a:schemeClr val="accent2"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</a:rPr>
              <a:t>Disk Group 1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</a:rPr>
              <a:t>ADAPT 16+2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</a:rPr>
              <a:t>Erasure Coding</a:t>
            </a:r>
          </a:p>
        </p:txBody>
      </p:sp>
      <p:sp>
        <p:nvSpPr>
          <p:cNvPr id="155" name="Title 154">
            <a:extLst>
              <a:ext uri="{FF2B5EF4-FFF2-40B4-BE49-F238E27FC236}">
                <a16:creationId xmlns:a16="http://schemas.microsoft.com/office/drawing/2014/main" id="{53A51034-7FA0-9CCA-B8BC-6CB184194D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Seagate Corvault vs Seagate </a:t>
            </a:r>
            <a:r>
              <a:rPr lang="en-US" dirty="0" err="1"/>
              <a:t>Exos</a:t>
            </a:r>
            <a:r>
              <a:rPr lang="en-US" dirty="0"/>
              <a:t> E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23C1961-7127-2D94-20B4-B8F1C24E504B}"/>
              </a:ext>
            </a:extLst>
          </p:cNvPr>
          <p:cNvGrpSpPr/>
          <p:nvPr/>
        </p:nvGrpSpPr>
        <p:grpSpPr>
          <a:xfrm>
            <a:off x="6910325" y="8012327"/>
            <a:ext cx="4358741" cy="5276295"/>
            <a:chOff x="9573155" y="3402130"/>
            <a:chExt cx="4358741" cy="5276295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30FCE713-37CC-1B3A-C30C-07450D84A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745" y="4292815"/>
              <a:ext cx="743388" cy="822870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B078D903-4FE9-57EB-BBB4-69790E46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2872" y="4292815"/>
              <a:ext cx="743388" cy="822870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A092E5AD-9A4C-69E8-6865-700F0BB2A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999" y="4292815"/>
              <a:ext cx="743388" cy="822870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CE4BC32D-4AEE-C309-285A-8E79A0178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5126" y="4292815"/>
              <a:ext cx="743388" cy="822870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97712C0C-F5CB-35C5-F047-B51BDECA7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6253" y="4292815"/>
              <a:ext cx="743388" cy="82287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CE856E0C-5EDE-5F73-B77D-563444825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7381" y="4292815"/>
              <a:ext cx="743388" cy="82287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A7F0D453-AC03-ACE2-0358-FABC1F9A7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8508" y="4292815"/>
              <a:ext cx="743388" cy="82287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F274C01C-7805-B7F2-0EFD-BF2273D96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745" y="5183499"/>
              <a:ext cx="743388" cy="82287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E48942A7-51BE-D933-F9E3-C4FD24890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2872" y="5183499"/>
              <a:ext cx="743388" cy="822870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E7E42ED0-9C33-5D3B-BB2C-7A3FB610D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999" y="5183499"/>
              <a:ext cx="743388" cy="822870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19F092C8-F679-DCC1-A757-CC73377C5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5126" y="5183499"/>
              <a:ext cx="743388" cy="822870"/>
            </a:xfrm>
            <a:prstGeom prst="rect">
              <a:avLst/>
            </a:prstGeom>
          </p:spPr>
        </p:pic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E9D7B130-48D1-6DCC-F55D-20F048608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6253" y="5183499"/>
              <a:ext cx="743388" cy="822870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0A53AFB1-ABFC-59B6-6CFE-458F8D685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7381" y="5183499"/>
              <a:ext cx="743388" cy="822870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70C15E08-07D8-4C4D-AA70-A16FC652F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8508" y="5183499"/>
              <a:ext cx="743388" cy="822870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719C2ECE-C64F-A81C-E01D-26F7CBC1C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155" y="6074184"/>
              <a:ext cx="743388" cy="822870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682FFF01-8C6C-92CE-F1A9-116531D06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282" y="6074184"/>
              <a:ext cx="743388" cy="822870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280218B7-0520-DED4-0FF5-3DEE4B0B8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409" y="6074184"/>
              <a:ext cx="743388" cy="822870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90AC5F3C-1985-A815-962E-EA5974DD0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536" y="6074184"/>
              <a:ext cx="743388" cy="822870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EDE65D8D-2948-405F-5F9D-6D52CC96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663" y="6074184"/>
              <a:ext cx="743388" cy="822870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C7F01D04-44EE-3CEE-8494-92ACAFE2A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8791" y="6074184"/>
              <a:ext cx="743388" cy="822870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5ECD5768-E758-21CC-CB5A-0A6AB07FD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9918" y="6074184"/>
              <a:ext cx="743388" cy="822870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C1469F39-CDF7-FA46-A352-E33E930F0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155" y="6964868"/>
              <a:ext cx="743388" cy="822870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261234ED-A37E-C3F4-5BF1-E8D99709C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282" y="6964868"/>
              <a:ext cx="743388" cy="822870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8CEAE87B-35B8-0A5A-1C1E-FDCC55705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409" y="6964868"/>
              <a:ext cx="743388" cy="822870"/>
            </a:xfrm>
            <a:prstGeom prst="rect">
              <a:avLst/>
            </a:prstGeom>
          </p:spPr>
        </p:pic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216A9ABA-5D4D-734F-7C65-8512D6CAB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536" y="6964868"/>
              <a:ext cx="743388" cy="822870"/>
            </a:xfrm>
            <a:prstGeom prst="rect">
              <a:avLst/>
            </a:prstGeom>
          </p:spPr>
        </p:pic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99E40DB2-A123-E364-7AFE-2DE15AE18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663" y="6964868"/>
              <a:ext cx="743388" cy="822870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4C616B48-B161-60D9-5D19-A6DD45956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8791" y="6964868"/>
              <a:ext cx="743388" cy="822870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AC8F70A3-34B3-B554-0DB5-D3A7EDC5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9918" y="6964868"/>
              <a:ext cx="743388" cy="822870"/>
            </a:xfrm>
            <a:prstGeom prst="rect">
              <a:avLst/>
            </a:prstGeom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C5E7DCA6-F25C-801A-54BA-94C4FC86F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745" y="7855555"/>
              <a:ext cx="743388" cy="822870"/>
            </a:xfrm>
            <a:prstGeom prst="rect">
              <a:avLst/>
            </a:prstGeom>
          </p:spPr>
        </p:pic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2362B183-863A-0823-934C-55ED1B56F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2872" y="7855555"/>
              <a:ext cx="743388" cy="822870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2B8EA9C0-896B-D59A-7DCE-545D8A888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3999" y="7855555"/>
              <a:ext cx="743388" cy="822870"/>
            </a:xfrm>
            <a:prstGeom prst="rect">
              <a:avLst/>
            </a:prstGeom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93B556BC-1409-9252-878E-A85BC1D8A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5126" y="7855555"/>
              <a:ext cx="743388" cy="822870"/>
            </a:xfrm>
            <a:prstGeom prst="rect">
              <a:avLst/>
            </a:prstGeom>
          </p:spPr>
        </p:pic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990A2A48-6D00-650A-21A8-FC215A923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6253" y="7855555"/>
              <a:ext cx="743388" cy="822870"/>
            </a:xfrm>
            <a:prstGeom prst="rect">
              <a:avLst/>
            </a:prstGeom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E5060CB1-9F12-4732-CC05-BEA36A87D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7381" y="7855555"/>
              <a:ext cx="743388" cy="822870"/>
            </a:xfrm>
            <a:prstGeom prst="rect">
              <a:avLst/>
            </a:prstGeom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BB1FBFAF-1182-E606-0FF9-BF48D4DDA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8508" y="7855555"/>
              <a:ext cx="743388" cy="822870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4EE057A2-EF6E-8D1C-F4FF-9DAFE922E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155" y="3402130"/>
              <a:ext cx="743388" cy="822870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4FC12BDA-B3A4-BFEE-39E4-14B65CE28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4282" y="3402130"/>
              <a:ext cx="743388" cy="822870"/>
            </a:xfrm>
            <a:prstGeom prst="rect">
              <a:avLst/>
            </a:prstGeom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00D0EF46-89D8-1687-0651-0921FADCF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5409" y="3402130"/>
              <a:ext cx="743388" cy="822870"/>
            </a:xfrm>
            <a:prstGeom prst="rect">
              <a:avLst/>
            </a:prstGeom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1B53B7A4-81E4-ECD0-C735-3831C8440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6536" y="3402130"/>
              <a:ext cx="743388" cy="822870"/>
            </a:xfrm>
            <a:prstGeom prst="rect">
              <a:avLst/>
            </a:prstGeom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A7BCF5C6-DF98-AA97-F541-DA92F4D7E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7663" y="3402130"/>
              <a:ext cx="743388" cy="822870"/>
            </a:xfrm>
            <a:prstGeom prst="rect">
              <a:avLst/>
            </a:prstGeom>
          </p:spPr>
        </p:pic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CA919D34-2D10-ED47-6B6A-8AEBBFC89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8791" y="3402130"/>
              <a:ext cx="743388" cy="822870"/>
            </a:xfrm>
            <a:prstGeom prst="rect">
              <a:avLst/>
            </a:prstGeom>
          </p:spPr>
        </p:pic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9D35A3E4-99CA-A042-0C81-0CC5FB038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9918" y="3402130"/>
              <a:ext cx="743388" cy="822870"/>
            </a:xfrm>
            <a:prstGeom prst="rect">
              <a:avLst/>
            </a:prstGeom>
          </p:spPr>
        </p:pic>
      </p:grpSp>
      <p:sp>
        <p:nvSpPr>
          <p:cNvPr id="150" name="Rectangle 149">
            <a:extLst>
              <a:ext uri="{FF2B5EF4-FFF2-40B4-BE49-F238E27FC236}">
                <a16:creationId xmlns:a16="http://schemas.microsoft.com/office/drawing/2014/main" id="{0A16B330-F490-48A9-1C32-8325F94E4ED0}"/>
              </a:ext>
            </a:extLst>
          </p:cNvPr>
          <p:cNvSpPr/>
          <p:nvPr/>
        </p:nvSpPr>
        <p:spPr>
          <a:xfrm>
            <a:off x="6885376" y="8038710"/>
            <a:ext cx="4375141" cy="5234956"/>
          </a:xfrm>
          <a:prstGeom prst="rect">
            <a:avLst/>
          </a:prstGeom>
          <a:solidFill>
            <a:schemeClr val="accent2"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</a:rPr>
              <a:t>Disk Group 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</a:rPr>
              <a:t>ADAPT 16+2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</a:rPr>
              <a:t>Erasure Coding</a:t>
            </a: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5BDEEFB2-96EF-4683-4A5A-C04B43DD00BA}"/>
              </a:ext>
            </a:extLst>
          </p:cNvPr>
          <p:cNvGrpSpPr/>
          <p:nvPr/>
        </p:nvGrpSpPr>
        <p:grpSpPr>
          <a:xfrm>
            <a:off x="12698654" y="8065034"/>
            <a:ext cx="4716215" cy="3084180"/>
            <a:chOff x="4796690" y="8607507"/>
            <a:chExt cx="7650348" cy="3855886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87158C5-7CA8-2AEC-F82F-B28CE134DDDA}"/>
                </a:ext>
              </a:extLst>
            </p:cNvPr>
            <p:cNvGrpSpPr/>
            <p:nvPr/>
          </p:nvGrpSpPr>
          <p:grpSpPr>
            <a:xfrm>
              <a:off x="4796690" y="8607507"/>
              <a:ext cx="7650348" cy="1230558"/>
              <a:chOff x="5400136" y="9157223"/>
              <a:chExt cx="7650348" cy="1230558"/>
            </a:xfrm>
          </p:grpSpPr>
          <p:sp>
            <p:nvSpPr>
              <p:cNvPr id="217" name="Cylinder 216">
                <a:extLst>
                  <a:ext uri="{FF2B5EF4-FFF2-40B4-BE49-F238E27FC236}">
                    <a16:creationId xmlns:a16="http://schemas.microsoft.com/office/drawing/2014/main" id="{4C736938-0645-7900-73A0-9B081293A561}"/>
                  </a:ext>
                </a:extLst>
              </p:cNvPr>
              <p:cNvSpPr/>
              <p:nvPr/>
            </p:nvSpPr>
            <p:spPr>
              <a:xfrm>
                <a:off x="5400136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18" name="Cylinder 217">
                <a:extLst>
                  <a:ext uri="{FF2B5EF4-FFF2-40B4-BE49-F238E27FC236}">
                    <a16:creationId xmlns:a16="http://schemas.microsoft.com/office/drawing/2014/main" id="{1452980B-3145-5ABE-DF35-119F22336D04}"/>
                  </a:ext>
                </a:extLst>
              </p:cNvPr>
              <p:cNvSpPr/>
              <p:nvPr/>
            </p:nvSpPr>
            <p:spPr>
              <a:xfrm>
                <a:off x="6689262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19" name="Cylinder 218">
                <a:extLst>
                  <a:ext uri="{FF2B5EF4-FFF2-40B4-BE49-F238E27FC236}">
                    <a16:creationId xmlns:a16="http://schemas.microsoft.com/office/drawing/2014/main" id="{C7564125-B3A1-2F9C-146F-2BAE988F4569}"/>
                  </a:ext>
                </a:extLst>
              </p:cNvPr>
              <p:cNvSpPr/>
              <p:nvPr/>
            </p:nvSpPr>
            <p:spPr>
              <a:xfrm>
                <a:off x="797838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20" name="Cylinder 219">
                <a:extLst>
                  <a:ext uri="{FF2B5EF4-FFF2-40B4-BE49-F238E27FC236}">
                    <a16:creationId xmlns:a16="http://schemas.microsoft.com/office/drawing/2014/main" id="{BD045B13-782B-4D0B-4F08-03FF58E2378F}"/>
                  </a:ext>
                </a:extLst>
              </p:cNvPr>
              <p:cNvSpPr/>
              <p:nvPr/>
            </p:nvSpPr>
            <p:spPr>
              <a:xfrm>
                <a:off x="9267514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21" name="Cylinder 220">
                <a:extLst>
                  <a:ext uri="{FF2B5EF4-FFF2-40B4-BE49-F238E27FC236}">
                    <a16:creationId xmlns:a16="http://schemas.microsoft.com/office/drawing/2014/main" id="{74A5DECA-4EC2-70A5-38D7-B91DB9B4345F}"/>
                  </a:ext>
                </a:extLst>
              </p:cNvPr>
              <p:cNvSpPr/>
              <p:nvPr/>
            </p:nvSpPr>
            <p:spPr>
              <a:xfrm>
                <a:off x="10556640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22" name="Cylinder 221">
                <a:extLst>
                  <a:ext uri="{FF2B5EF4-FFF2-40B4-BE49-F238E27FC236}">
                    <a16:creationId xmlns:a16="http://schemas.microsoft.com/office/drawing/2014/main" id="{82FF2572-AF57-C738-9B06-84EF3D33645D}"/>
                  </a:ext>
                </a:extLst>
              </p:cNvPr>
              <p:cNvSpPr/>
              <p:nvPr/>
            </p:nvSpPr>
            <p:spPr>
              <a:xfrm>
                <a:off x="1184576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A70A01DF-68C3-32CC-2B2D-0B741D8B3CA1}"/>
                </a:ext>
              </a:extLst>
            </p:cNvPr>
            <p:cNvGrpSpPr/>
            <p:nvPr/>
          </p:nvGrpSpPr>
          <p:grpSpPr>
            <a:xfrm>
              <a:off x="4796690" y="9920171"/>
              <a:ext cx="7650348" cy="1230558"/>
              <a:chOff x="5400136" y="9157223"/>
              <a:chExt cx="7650348" cy="1230558"/>
            </a:xfrm>
          </p:grpSpPr>
          <p:sp>
            <p:nvSpPr>
              <p:cNvPr id="211" name="Cylinder 210">
                <a:extLst>
                  <a:ext uri="{FF2B5EF4-FFF2-40B4-BE49-F238E27FC236}">
                    <a16:creationId xmlns:a16="http://schemas.microsoft.com/office/drawing/2014/main" id="{66F33DCD-99F8-C5CC-8773-0338950125B8}"/>
                  </a:ext>
                </a:extLst>
              </p:cNvPr>
              <p:cNvSpPr/>
              <p:nvPr/>
            </p:nvSpPr>
            <p:spPr>
              <a:xfrm>
                <a:off x="5400136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12" name="Cylinder 211">
                <a:extLst>
                  <a:ext uri="{FF2B5EF4-FFF2-40B4-BE49-F238E27FC236}">
                    <a16:creationId xmlns:a16="http://schemas.microsoft.com/office/drawing/2014/main" id="{A812DFED-1641-A6A2-AFA0-62D033BE9344}"/>
                  </a:ext>
                </a:extLst>
              </p:cNvPr>
              <p:cNvSpPr/>
              <p:nvPr/>
            </p:nvSpPr>
            <p:spPr>
              <a:xfrm>
                <a:off x="6689262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13" name="Cylinder 212">
                <a:extLst>
                  <a:ext uri="{FF2B5EF4-FFF2-40B4-BE49-F238E27FC236}">
                    <a16:creationId xmlns:a16="http://schemas.microsoft.com/office/drawing/2014/main" id="{7843786F-B118-D200-68AA-A90A63D7A160}"/>
                  </a:ext>
                </a:extLst>
              </p:cNvPr>
              <p:cNvSpPr/>
              <p:nvPr/>
            </p:nvSpPr>
            <p:spPr>
              <a:xfrm>
                <a:off x="797838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14" name="Cylinder 213">
                <a:extLst>
                  <a:ext uri="{FF2B5EF4-FFF2-40B4-BE49-F238E27FC236}">
                    <a16:creationId xmlns:a16="http://schemas.microsoft.com/office/drawing/2014/main" id="{7CA88E2A-59D2-2CFA-FD99-835784908E78}"/>
                  </a:ext>
                </a:extLst>
              </p:cNvPr>
              <p:cNvSpPr/>
              <p:nvPr/>
            </p:nvSpPr>
            <p:spPr>
              <a:xfrm>
                <a:off x="9267514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15" name="Cylinder 214">
                <a:extLst>
                  <a:ext uri="{FF2B5EF4-FFF2-40B4-BE49-F238E27FC236}">
                    <a16:creationId xmlns:a16="http://schemas.microsoft.com/office/drawing/2014/main" id="{783A751A-EE8A-B813-B389-93A41D97160E}"/>
                  </a:ext>
                </a:extLst>
              </p:cNvPr>
              <p:cNvSpPr/>
              <p:nvPr/>
            </p:nvSpPr>
            <p:spPr>
              <a:xfrm>
                <a:off x="10556640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16" name="Cylinder 215">
                <a:extLst>
                  <a:ext uri="{FF2B5EF4-FFF2-40B4-BE49-F238E27FC236}">
                    <a16:creationId xmlns:a16="http://schemas.microsoft.com/office/drawing/2014/main" id="{7912207B-6732-1A51-ACDB-A9619825AE68}"/>
                  </a:ext>
                </a:extLst>
              </p:cNvPr>
              <p:cNvSpPr/>
              <p:nvPr/>
            </p:nvSpPr>
            <p:spPr>
              <a:xfrm>
                <a:off x="1184576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73A1DE0-D3CA-D7E7-5F28-3718EAE37DF9}"/>
                </a:ext>
              </a:extLst>
            </p:cNvPr>
            <p:cNvGrpSpPr/>
            <p:nvPr/>
          </p:nvGrpSpPr>
          <p:grpSpPr>
            <a:xfrm>
              <a:off x="4796690" y="11232835"/>
              <a:ext cx="7650348" cy="1230558"/>
              <a:chOff x="5400136" y="9157223"/>
              <a:chExt cx="7650348" cy="1230558"/>
            </a:xfrm>
          </p:grpSpPr>
          <p:sp>
            <p:nvSpPr>
              <p:cNvPr id="205" name="Cylinder 204">
                <a:extLst>
                  <a:ext uri="{FF2B5EF4-FFF2-40B4-BE49-F238E27FC236}">
                    <a16:creationId xmlns:a16="http://schemas.microsoft.com/office/drawing/2014/main" id="{9460EEA2-AFB7-B0D5-37D2-F3C635F0212F}"/>
                  </a:ext>
                </a:extLst>
              </p:cNvPr>
              <p:cNvSpPr/>
              <p:nvPr/>
            </p:nvSpPr>
            <p:spPr>
              <a:xfrm>
                <a:off x="5400136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6" name="Cylinder 205">
                <a:extLst>
                  <a:ext uri="{FF2B5EF4-FFF2-40B4-BE49-F238E27FC236}">
                    <a16:creationId xmlns:a16="http://schemas.microsoft.com/office/drawing/2014/main" id="{DD596325-EC1B-9E06-2B0B-F53B18B0918A}"/>
                  </a:ext>
                </a:extLst>
              </p:cNvPr>
              <p:cNvSpPr/>
              <p:nvPr/>
            </p:nvSpPr>
            <p:spPr>
              <a:xfrm>
                <a:off x="6689262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7" name="Cylinder 206">
                <a:extLst>
                  <a:ext uri="{FF2B5EF4-FFF2-40B4-BE49-F238E27FC236}">
                    <a16:creationId xmlns:a16="http://schemas.microsoft.com/office/drawing/2014/main" id="{879192EE-2AF5-5B73-226E-93883B2927FF}"/>
                  </a:ext>
                </a:extLst>
              </p:cNvPr>
              <p:cNvSpPr/>
              <p:nvPr/>
            </p:nvSpPr>
            <p:spPr>
              <a:xfrm>
                <a:off x="797838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8" name="Cylinder 207">
                <a:extLst>
                  <a:ext uri="{FF2B5EF4-FFF2-40B4-BE49-F238E27FC236}">
                    <a16:creationId xmlns:a16="http://schemas.microsoft.com/office/drawing/2014/main" id="{8DC1C268-76A2-5822-EC4B-180B68992C0D}"/>
                  </a:ext>
                </a:extLst>
              </p:cNvPr>
              <p:cNvSpPr/>
              <p:nvPr/>
            </p:nvSpPr>
            <p:spPr>
              <a:xfrm>
                <a:off x="9267514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09" name="Cylinder 208">
                <a:extLst>
                  <a:ext uri="{FF2B5EF4-FFF2-40B4-BE49-F238E27FC236}">
                    <a16:creationId xmlns:a16="http://schemas.microsoft.com/office/drawing/2014/main" id="{2379F921-E913-623F-57D5-410B56AFD38C}"/>
                  </a:ext>
                </a:extLst>
              </p:cNvPr>
              <p:cNvSpPr/>
              <p:nvPr/>
            </p:nvSpPr>
            <p:spPr>
              <a:xfrm>
                <a:off x="10556640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10" name="Cylinder 209">
                <a:extLst>
                  <a:ext uri="{FF2B5EF4-FFF2-40B4-BE49-F238E27FC236}">
                    <a16:creationId xmlns:a16="http://schemas.microsoft.com/office/drawing/2014/main" id="{D9863884-FD56-7244-1932-066FD9D5950F}"/>
                  </a:ext>
                </a:extLst>
              </p:cNvPr>
              <p:cNvSpPr/>
              <p:nvPr/>
            </p:nvSpPr>
            <p:spPr>
              <a:xfrm>
                <a:off x="1184576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</p:grpSp>
      </p:grpSp>
      <p:sp>
        <p:nvSpPr>
          <p:cNvPr id="225" name="Arrow: Right 224">
            <a:extLst>
              <a:ext uri="{FF2B5EF4-FFF2-40B4-BE49-F238E27FC236}">
                <a16:creationId xmlns:a16="http://schemas.microsoft.com/office/drawing/2014/main" id="{4692E7AF-E2C9-34AD-AD5E-A06EFF9DC2C9}"/>
              </a:ext>
            </a:extLst>
          </p:cNvPr>
          <p:cNvSpPr/>
          <p:nvPr/>
        </p:nvSpPr>
        <p:spPr>
          <a:xfrm>
            <a:off x="11519353" y="5075472"/>
            <a:ext cx="1006173" cy="86671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226" name="Arrow: Right 225">
            <a:extLst>
              <a:ext uri="{FF2B5EF4-FFF2-40B4-BE49-F238E27FC236}">
                <a16:creationId xmlns:a16="http://schemas.microsoft.com/office/drawing/2014/main" id="{A2BE37B5-2F7E-BE33-DD6B-70F412A21EF7}"/>
              </a:ext>
            </a:extLst>
          </p:cNvPr>
          <p:cNvSpPr/>
          <p:nvPr/>
        </p:nvSpPr>
        <p:spPr>
          <a:xfrm>
            <a:off x="11494313" y="9544780"/>
            <a:ext cx="1006173" cy="86671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pic>
        <p:nvPicPr>
          <p:cNvPr id="227" name="Picture 226">
            <a:extLst>
              <a:ext uri="{FF2B5EF4-FFF2-40B4-BE49-F238E27FC236}">
                <a16:creationId xmlns:a16="http://schemas.microsoft.com/office/drawing/2014/main" id="{B5B22617-82B9-1B7F-E6FD-0E1AB48CF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820" y="7388890"/>
            <a:ext cx="4680804" cy="842548"/>
          </a:xfrm>
          <a:prstGeom prst="rect">
            <a:avLst/>
          </a:prstGeom>
        </p:spPr>
      </p:pic>
      <p:sp>
        <p:nvSpPr>
          <p:cNvPr id="228" name="Arrow: Right 227">
            <a:extLst>
              <a:ext uri="{FF2B5EF4-FFF2-40B4-BE49-F238E27FC236}">
                <a16:creationId xmlns:a16="http://schemas.microsoft.com/office/drawing/2014/main" id="{98332D75-BE82-2B35-BA73-C3439AB10B2E}"/>
              </a:ext>
            </a:extLst>
          </p:cNvPr>
          <p:cNvSpPr/>
          <p:nvPr/>
        </p:nvSpPr>
        <p:spPr>
          <a:xfrm>
            <a:off x="11572064" y="6836095"/>
            <a:ext cx="7366512" cy="86671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 Light"/>
              </a:rPr>
              <a:t>SAS</a:t>
            </a:r>
          </a:p>
        </p:txBody>
      </p:sp>
      <p:sp>
        <p:nvSpPr>
          <p:cNvPr id="229" name="Arrow: Right 228">
            <a:extLst>
              <a:ext uri="{FF2B5EF4-FFF2-40B4-BE49-F238E27FC236}">
                <a16:creationId xmlns:a16="http://schemas.microsoft.com/office/drawing/2014/main" id="{1A6133EE-898B-ECFF-2949-EBDB42C9F354}"/>
              </a:ext>
            </a:extLst>
          </p:cNvPr>
          <p:cNvSpPr/>
          <p:nvPr/>
        </p:nvSpPr>
        <p:spPr>
          <a:xfrm>
            <a:off x="11572064" y="7953646"/>
            <a:ext cx="7366512" cy="86671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 Light"/>
              </a:rPr>
              <a:t>SAS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25262626-1021-2923-224B-43CF4EE1CCC8}"/>
              </a:ext>
            </a:extLst>
          </p:cNvPr>
          <p:cNvSpPr txBox="1"/>
          <p:nvPr/>
        </p:nvSpPr>
        <p:spPr>
          <a:xfrm>
            <a:off x="12678258" y="3832688"/>
            <a:ext cx="4704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lack" panose="00000A00000000000000" pitchFamily="2" charset="0"/>
              </a:rPr>
              <a:t>Logical Volumes</a:t>
            </a:r>
          </a:p>
        </p:txBody>
      </p:sp>
      <p:pic>
        <p:nvPicPr>
          <p:cNvPr id="232" name="Picture 231">
            <a:extLst>
              <a:ext uri="{FF2B5EF4-FFF2-40B4-BE49-F238E27FC236}">
                <a16:creationId xmlns:a16="http://schemas.microsoft.com/office/drawing/2014/main" id="{7A5A3A83-CC82-0427-FFDA-DB1D15F27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069" y="7558427"/>
            <a:ext cx="2865884" cy="410716"/>
          </a:xfrm>
          <a:prstGeom prst="rect">
            <a:avLst/>
          </a:prstGeom>
        </p:spPr>
      </p:pic>
      <p:sp>
        <p:nvSpPr>
          <p:cNvPr id="233" name="Arrow: Right 232">
            <a:extLst>
              <a:ext uri="{FF2B5EF4-FFF2-40B4-BE49-F238E27FC236}">
                <a16:creationId xmlns:a16="http://schemas.microsoft.com/office/drawing/2014/main" id="{00FFEDE2-0173-0204-0BCB-810EBEA81CDB}"/>
              </a:ext>
            </a:extLst>
          </p:cNvPr>
          <p:cNvSpPr/>
          <p:nvPr/>
        </p:nvSpPr>
        <p:spPr>
          <a:xfrm>
            <a:off x="17835706" y="6839914"/>
            <a:ext cx="1102870" cy="86671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 Light"/>
              </a:rPr>
              <a:t>SAS</a:t>
            </a:r>
          </a:p>
        </p:txBody>
      </p:sp>
      <p:sp>
        <p:nvSpPr>
          <p:cNvPr id="234" name="Arrow: Right 233">
            <a:extLst>
              <a:ext uri="{FF2B5EF4-FFF2-40B4-BE49-F238E27FC236}">
                <a16:creationId xmlns:a16="http://schemas.microsoft.com/office/drawing/2014/main" id="{C8E4454E-C58F-FD77-21A5-34DDBFAE4A6A}"/>
              </a:ext>
            </a:extLst>
          </p:cNvPr>
          <p:cNvSpPr/>
          <p:nvPr/>
        </p:nvSpPr>
        <p:spPr>
          <a:xfrm>
            <a:off x="17835706" y="7957465"/>
            <a:ext cx="1102870" cy="86671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Open Sans Light"/>
              </a:rPr>
              <a:t>SAS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CD62AE83-8A2E-A61F-7176-BC36A1C0F6E4}"/>
              </a:ext>
            </a:extLst>
          </p:cNvPr>
          <p:cNvSpPr txBox="1"/>
          <p:nvPr/>
        </p:nvSpPr>
        <p:spPr>
          <a:xfrm>
            <a:off x="1582881" y="9049312"/>
            <a:ext cx="37994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Open Sans Light"/>
              </a:rPr>
              <a:t>Seagate </a:t>
            </a:r>
            <a:r>
              <a:rPr lang="en-US" sz="2400" dirty="0" err="1">
                <a:solidFill>
                  <a:schemeClr val="bg1"/>
                </a:solidFill>
                <a:cs typeface="Open Sans Light"/>
              </a:rPr>
              <a:t>Exos</a:t>
            </a:r>
            <a:r>
              <a:rPr lang="en-US" sz="2400" dirty="0">
                <a:solidFill>
                  <a:schemeClr val="bg1"/>
                </a:solidFill>
                <a:cs typeface="Open Sans Light"/>
              </a:rPr>
              <a:t> E 5U84 JBODs deliver media direct to systems via SAS but don’t bring the huge benefits of ADR &amp; ADAPT.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2A399E21-83C7-0015-0580-2BB10AFE9858}"/>
              </a:ext>
            </a:extLst>
          </p:cNvPr>
          <p:cNvSpPr txBox="1"/>
          <p:nvPr/>
        </p:nvSpPr>
        <p:spPr>
          <a:xfrm>
            <a:off x="1582880" y="4169934"/>
            <a:ext cx="37994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Open Sans Light"/>
              </a:rPr>
              <a:t>Seagate Corvault 5U84 systems deliver fault tolerant Logical Volumes to systems via SAS but with fast auto-healing technology.</a:t>
            </a: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87C7356A-C60A-4623-69E5-E76A06F596F9}"/>
              </a:ext>
            </a:extLst>
          </p:cNvPr>
          <p:cNvGrpSpPr/>
          <p:nvPr/>
        </p:nvGrpSpPr>
        <p:grpSpPr>
          <a:xfrm>
            <a:off x="12702714" y="4617412"/>
            <a:ext cx="4716215" cy="3084180"/>
            <a:chOff x="4796690" y="8607507"/>
            <a:chExt cx="7650348" cy="3855886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925C2083-56A5-369D-32CE-BDF19A277F70}"/>
                </a:ext>
              </a:extLst>
            </p:cNvPr>
            <p:cNvGrpSpPr/>
            <p:nvPr/>
          </p:nvGrpSpPr>
          <p:grpSpPr>
            <a:xfrm>
              <a:off x="4796690" y="8607507"/>
              <a:ext cx="7650348" cy="1230558"/>
              <a:chOff x="5400136" y="9157223"/>
              <a:chExt cx="7650348" cy="1230558"/>
            </a:xfrm>
          </p:grpSpPr>
          <p:sp>
            <p:nvSpPr>
              <p:cNvPr id="258" name="Cylinder 257">
                <a:extLst>
                  <a:ext uri="{FF2B5EF4-FFF2-40B4-BE49-F238E27FC236}">
                    <a16:creationId xmlns:a16="http://schemas.microsoft.com/office/drawing/2014/main" id="{2F4A91C3-9414-850C-9797-0A0B0BF171F5}"/>
                  </a:ext>
                </a:extLst>
              </p:cNvPr>
              <p:cNvSpPr/>
              <p:nvPr/>
            </p:nvSpPr>
            <p:spPr>
              <a:xfrm>
                <a:off x="5400136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59" name="Cylinder 258">
                <a:extLst>
                  <a:ext uri="{FF2B5EF4-FFF2-40B4-BE49-F238E27FC236}">
                    <a16:creationId xmlns:a16="http://schemas.microsoft.com/office/drawing/2014/main" id="{59E1F5E5-B0D4-DCBE-0E33-28467B859AF0}"/>
                  </a:ext>
                </a:extLst>
              </p:cNvPr>
              <p:cNvSpPr/>
              <p:nvPr/>
            </p:nvSpPr>
            <p:spPr>
              <a:xfrm>
                <a:off x="6689262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60" name="Cylinder 259">
                <a:extLst>
                  <a:ext uri="{FF2B5EF4-FFF2-40B4-BE49-F238E27FC236}">
                    <a16:creationId xmlns:a16="http://schemas.microsoft.com/office/drawing/2014/main" id="{AB2D57FF-A7CF-59FF-ADCC-B2A3B1349C11}"/>
                  </a:ext>
                </a:extLst>
              </p:cNvPr>
              <p:cNvSpPr/>
              <p:nvPr/>
            </p:nvSpPr>
            <p:spPr>
              <a:xfrm>
                <a:off x="797838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61" name="Cylinder 260">
                <a:extLst>
                  <a:ext uri="{FF2B5EF4-FFF2-40B4-BE49-F238E27FC236}">
                    <a16:creationId xmlns:a16="http://schemas.microsoft.com/office/drawing/2014/main" id="{F4EEB750-0A40-0392-40E5-CBE8B784C479}"/>
                  </a:ext>
                </a:extLst>
              </p:cNvPr>
              <p:cNvSpPr/>
              <p:nvPr/>
            </p:nvSpPr>
            <p:spPr>
              <a:xfrm>
                <a:off x="9267514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62" name="Cylinder 261">
                <a:extLst>
                  <a:ext uri="{FF2B5EF4-FFF2-40B4-BE49-F238E27FC236}">
                    <a16:creationId xmlns:a16="http://schemas.microsoft.com/office/drawing/2014/main" id="{98D8DE4F-C453-150C-C28F-B04231489CE8}"/>
                  </a:ext>
                </a:extLst>
              </p:cNvPr>
              <p:cNvSpPr/>
              <p:nvPr/>
            </p:nvSpPr>
            <p:spPr>
              <a:xfrm>
                <a:off x="10556640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63" name="Cylinder 262">
                <a:extLst>
                  <a:ext uri="{FF2B5EF4-FFF2-40B4-BE49-F238E27FC236}">
                    <a16:creationId xmlns:a16="http://schemas.microsoft.com/office/drawing/2014/main" id="{619A053E-6651-2893-8AF7-1F2176A0CA87}"/>
                  </a:ext>
                </a:extLst>
              </p:cNvPr>
              <p:cNvSpPr/>
              <p:nvPr/>
            </p:nvSpPr>
            <p:spPr>
              <a:xfrm>
                <a:off x="1184576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812F288D-C78F-A438-2F16-E635E1391CEA}"/>
                </a:ext>
              </a:extLst>
            </p:cNvPr>
            <p:cNvGrpSpPr/>
            <p:nvPr/>
          </p:nvGrpSpPr>
          <p:grpSpPr>
            <a:xfrm>
              <a:off x="4796690" y="9920171"/>
              <a:ext cx="7650348" cy="1230558"/>
              <a:chOff x="5400136" y="9157223"/>
              <a:chExt cx="7650348" cy="1230558"/>
            </a:xfrm>
          </p:grpSpPr>
          <p:sp>
            <p:nvSpPr>
              <p:cNvPr id="252" name="Cylinder 251">
                <a:extLst>
                  <a:ext uri="{FF2B5EF4-FFF2-40B4-BE49-F238E27FC236}">
                    <a16:creationId xmlns:a16="http://schemas.microsoft.com/office/drawing/2014/main" id="{366FE712-7D4E-C5BC-E8EB-F60D4D2C6E5E}"/>
                  </a:ext>
                </a:extLst>
              </p:cNvPr>
              <p:cNvSpPr/>
              <p:nvPr/>
            </p:nvSpPr>
            <p:spPr>
              <a:xfrm>
                <a:off x="5400136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53" name="Cylinder 252">
                <a:extLst>
                  <a:ext uri="{FF2B5EF4-FFF2-40B4-BE49-F238E27FC236}">
                    <a16:creationId xmlns:a16="http://schemas.microsoft.com/office/drawing/2014/main" id="{5C083336-DB9B-7C70-177B-9267C74A4EA1}"/>
                  </a:ext>
                </a:extLst>
              </p:cNvPr>
              <p:cNvSpPr/>
              <p:nvPr/>
            </p:nvSpPr>
            <p:spPr>
              <a:xfrm>
                <a:off x="6689262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54" name="Cylinder 253">
                <a:extLst>
                  <a:ext uri="{FF2B5EF4-FFF2-40B4-BE49-F238E27FC236}">
                    <a16:creationId xmlns:a16="http://schemas.microsoft.com/office/drawing/2014/main" id="{12D7D353-8BB1-9B9E-5409-4204480DD731}"/>
                  </a:ext>
                </a:extLst>
              </p:cNvPr>
              <p:cNvSpPr/>
              <p:nvPr/>
            </p:nvSpPr>
            <p:spPr>
              <a:xfrm>
                <a:off x="797838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55" name="Cylinder 254">
                <a:extLst>
                  <a:ext uri="{FF2B5EF4-FFF2-40B4-BE49-F238E27FC236}">
                    <a16:creationId xmlns:a16="http://schemas.microsoft.com/office/drawing/2014/main" id="{C9FCF2DB-838F-52BA-6D95-05420E0E0FB7}"/>
                  </a:ext>
                </a:extLst>
              </p:cNvPr>
              <p:cNvSpPr/>
              <p:nvPr/>
            </p:nvSpPr>
            <p:spPr>
              <a:xfrm>
                <a:off x="9267514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56" name="Cylinder 255">
                <a:extLst>
                  <a:ext uri="{FF2B5EF4-FFF2-40B4-BE49-F238E27FC236}">
                    <a16:creationId xmlns:a16="http://schemas.microsoft.com/office/drawing/2014/main" id="{16EA8EA5-054A-A8F5-61A6-A5DD4A3EC6A6}"/>
                  </a:ext>
                </a:extLst>
              </p:cNvPr>
              <p:cNvSpPr/>
              <p:nvPr/>
            </p:nvSpPr>
            <p:spPr>
              <a:xfrm>
                <a:off x="10556640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57" name="Cylinder 256">
                <a:extLst>
                  <a:ext uri="{FF2B5EF4-FFF2-40B4-BE49-F238E27FC236}">
                    <a16:creationId xmlns:a16="http://schemas.microsoft.com/office/drawing/2014/main" id="{EA2238B7-168C-BF99-7C74-DDC9FD043334}"/>
                  </a:ext>
                </a:extLst>
              </p:cNvPr>
              <p:cNvSpPr/>
              <p:nvPr/>
            </p:nvSpPr>
            <p:spPr>
              <a:xfrm>
                <a:off x="1184576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54F7149D-1B64-4441-B209-A9080494813D}"/>
                </a:ext>
              </a:extLst>
            </p:cNvPr>
            <p:cNvGrpSpPr/>
            <p:nvPr/>
          </p:nvGrpSpPr>
          <p:grpSpPr>
            <a:xfrm>
              <a:off x="4796690" y="11232835"/>
              <a:ext cx="7650348" cy="1230558"/>
              <a:chOff x="5400136" y="9157223"/>
              <a:chExt cx="7650348" cy="1230558"/>
            </a:xfrm>
          </p:grpSpPr>
          <p:sp>
            <p:nvSpPr>
              <p:cNvPr id="246" name="Cylinder 245">
                <a:extLst>
                  <a:ext uri="{FF2B5EF4-FFF2-40B4-BE49-F238E27FC236}">
                    <a16:creationId xmlns:a16="http://schemas.microsoft.com/office/drawing/2014/main" id="{059CC08C-2359-654C-0D06-E22C76ACDCC5}"/>
                  </a:ext>
                </a:extLst>
              </p:cNvPr>
              <p:cNvSpPr/>
              <p:nvPr/>
            </p:nvSpPr>
            <p:spPr>
              <a:xfrm>
                <a:off x="5400136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47" name="Cylinder 246">
                <a:extLst>
                  <a:ext uri="{FF2B5EF4-FFF2-40B4-BE49-F238E27FC236}">
                    <a16:creationId xmlns:a16="http://schemas.microsoft.com/office/drawing/2014/main" id="{64B592E0-946B-74FB-0E3D-EB149E14A053}"/>
                  </a:ext>
                </a:extLst>
              </p:cNvPr>
              <p:cNvSpPr/>
              <p:nvPr/>
            </p:nvSpPr>
            <p:spPr>
              <a:xfrm>
                <a:off x="6689262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48" name="Cylinder 247">
                <a:extLst>
                  <a:ext uri="{FF2B5EF4-FFF2-40B4-BE49-F238E27FC236}">
                    <a16:creationId xmlns:a16="http://schemas.microsoft.com/office/drawing/2014/main" id="{4B9272DC-5376-F288-A06C-272FC14B2F8B}"/>
                  </a:ext>
                </a:extLst>
              </p:cNvPr>
              <p:cNvSpPr/>
              <p:nvPr/>
            </p:nvSpPr>
            <p:spPr>
              <a:xfrm>
                <a:off x="797838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49" name="Cylinder 248">
                <a:extLst>
                  <a:ext uri="{FF2B5EF4-FFF2-40B4-BE49-F238E27FC236}">
                    <a16:creationId xmlns:a16="http://schemas.microsoft.com/office/drawing/2014/main" id="{D1E99964-4E36-45B6-F268-086C9F0C29E1}"/>
                  </a:ext>
                </a:extLst>
              </p:cNvPr>
              <p:cNvSpPr/>
              <p:nvPr/>
            </p:nvSpPr>
            <p:spPr>
              <a:xfrm>
                <a:off x="9267514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50" name="Cylinder 249">
                <a:extLst>
                  <a:ext uri="{FF2B5EF4-FFF2-40B4-BE49-F238E27FC236}">
                    <a16:creationId xmlns:a16="http://schemas.microsoft.com/office/drawing/2014/main" id="{74B10DD2-395E-EC3A-C85D-5718C5498A63}"/>
                  </a:ext>
                </a:extLst>
              </p:cNvPr>
              <p:cNvSpPr/>
              <p:nvPr/>
            </p:nvSpPr>
            <p:spPr>
              <a:xfrm>
                <a:off x="10556640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  <p:sp>
            <p:nvSpPr>
              <p:cNvPr id="251" name="Cylinder 250">
                <a:extLst>
                  <a:ext uri="{FF2B5EF4-FFF2-40B4-BE49-F238E27FC236}">
                    <a16:creationId xmlns:a16="http://schemas.microsoft.com/office/drawing/2014/main" id="{F2E4A295-E9DD-E9CB-FC10-0777024B5155}"/>
                  </a:ext>
                </a:extLst>
              </p:cNvPr>
              <p:cNvSpPr/>
              <p:nvPr/>
            </p:nvSpPr>
            <p:spPr>
              <a:xfrm>
                <a:off x="11845768" y="9157223"/>
                <a:ext cx="1204716" cy="1230558"/>
              </a:xfrm>
              <a:prstGeom prst="ca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latin typeface="Montserrat Black" panose="00000A00000000000000" pitchFamily="2" charset="0"/>
                  </a:rPr>
                  <a:t>VOLUME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3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50" grpId="0" animBg="1"/>
      <p:bldP spid="225" grpId="0" animBg="1"/>
      <p:bldP spid="226" grpId="0" animBg="1"/>
      <p:bldP spid="228" grpId="0" animBg="1"/>
      <p:bldP spid="229" grpId="0" animBg="1"/>
      <p:bldP spid="231" grpId="0"/>
      <p:bldP spid="233" grpId="0" animBg="1"/>
      <p:bldP spid="234" grpId="0" animBg="1"/>
      <p:bldP spid="239" grpId="0"/>
      <p:bldP spid="2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7849AB-35EB-9D2C-EA74-7E0C185AA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32" y="2308086"/>
            <a:ext cx="17841096" cy="968935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AA9D20-89A6-DFC7-8D93-C80839D284A2}"/>
              </a:ext>
            </a:extLst>
          </p:cNvPr>
          <p:cNvSpPr txBox="1">
            <a:spLocks/>
          </p:cNvSpPr>
          <p:nvPr/>
        </p:nvSpPr>
        <p:spPr>
          <a:xfrm>
            <a:off x="1828804" y="567779"/>
            <a:ext cx="20726400" cy="1133518"/>
          </a:xfrm>
          <a:prstGeom prst="rect">
            <a:avLst/>
          </a:prstGeom>
        </p:spPr>
        <p:txBody>
          <a:bodyPr/>
          <a:lstStyle>
            <a:lvl1pPr algn="ctr" defTabSz="543505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2"/>
                </a:solidFill>
                <a:latin typeface="+mj-lt"/>
                <a:ea typeface="+mj-ea"/>
                <a:cs typeface="Open Sans"/>
              </a:defRPr>
            </a:lvl1pPr>
          </a:lstStyle>
          <a:p>
            <a:pPr defTabSz="1087010"/>
            <a:r>
              <a:rPr lang="en-US" sz="6600" b="1" dirty="0">
                <a:solidFill>
                  <a:srgbClr val="6EBE49"/>
                </a:solidFill>
                <a:latin typeface="Arial" panose="020B0604020202020204"/>
              </a:rPr>
              <a:t>Seagate Integrated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86D4CE-9A18-BD83-8A72-05F826981D96}"/>
              </a:ext>
            </a:extLst>
          </p:cNvPr>
          <p:cNvGrpSpPr/>
          <p:nvPr/>
        </p:nvGrpSpPr>
        <p:grpSpPr>
          <a:xfrm>
            <a:off x="16702923" y="12493172"/>
            <a:ext cx="6625077" cy="1069910"/>
            <a:chOff x="16702923" y="12493172"/>
            <a:chExt cx="6625077" cy="10699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AA25D4-A128-4133-EF12-A433AE97A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02923" y="12493172"/>
              <a:ext cx="3864456" cy="106991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7AEBE4-F8E6-3F77-F224-1AF7EAFE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04152" y="12826874"/>
              <a:ext cx="2223848" cy="392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89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4">
            <a:extLst>
              <a:ext uri="{FF2B5EF4-FFF2-40B4-BE49-F238E27FC236}">
                <a16:creationId xmlns:a16="http://schemas.microsoft.com/office/drawing/2014/main" id="{A806858D-858B-2AE4-A995-54B2EF7E5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568325"/>
            <a:ext cx="20726400" cy="1133475"/>
          </a:xfrm>
        </p:spPr>
        <p:txBody>
          <a:bodyPr/>
          <a:lstStyle/>
          <a:p>
            <a:pPr defTabSz="1087010"/>
            <a:r>
              <a:rPr lang="en-US" sz="6600" b="1" dirty="0">
                <a:solidFill>
                  <a:srgbClr val="6EBE49"/>
                </a:solidFill>
                <a:latin typeface="Arial" panose="020B0604020202020204"/>
              </a:rPr>
              <a:t>Seagate Integrated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9CA5BE-655A-F785-723C-E4BE30F1DA16}"/>
              </a:ext>
            </a:extLst>
          </p:cNvPr>
          <p:cNvSpPr/>
          <p:nvPr/>
        </p:nvSpPr>
        <p:spPr>
          <a:xfrm>
            <a:off x="10249335" y="2370583"/>
            <a:ext cx="4412343" cy="85634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82D768-B77F-917B-8110-B780BBFBC8E0}"/>
              </a:ext>
            </a:extLst>
          </p:cNvPr>
          <p:cNvGrpSpPr/>
          <p:nvPr/>
        </p:nvGrpSpPr>
        <p:grpSpPr>
          <a:xfrm>
            <a:off x="1818929" y="1932965"/>
            <a:ext cx="21273154" cy="11017816"/>
            <a:chOff x="1287523" y="1988293"/>
            <a:chExt cx="21273154" cy="110178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2C12A6-5763-26EA-B9D2-E57783D58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523" y="1988293"/>
              <a:ext cx="21273154" cy="11017816"/>
            </a:xfrm>
            <a:prstGeom prst="rect">
              <a:avLst/>
            </a:prstGeom>
          </p:spPr>
        </p:pic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68091F00-3629-649C-C820-BB9B91346438}"/>
                </a:ext>
              </a:extLst>
            </p:cNvPr>
            <p:cNvSpPr/>
            <p:nvPr/>
          </p:nvSpPr>
          <p:spPr>
            <a:xfrm>
              <a:off x="14554200" y="2879754"/>
              <a:ext cx="1143000" cy="739701"/>
            </a:xfrm>
            <a:prstGeom prst="rightArrow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 Light"/>
              </a:endParaRP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737E014A-E37C-7399-0DE2-3ADD2FB10AAD}"/>
                </a:ext>
              </a:extLst>
            </p:cNvPr>
            <p:cNvSpPr/>
            <p:nvPr/>
          </p:nvSpPr>
          <p:spPr>
            <a:xfrm>
              <a:off x="6261100" y="8855461"/>
              <a:ext cx="1143000" cy="739701"/>
            </a:xfrm>
            <a:prstGeom prst="rightArrow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 Ligh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0B3B147-6675-6A13-B4B0-2DC56007D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29" y="1932965"/>
            <a:ext cx="21254542" cy="1101781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8CADCC2-9717-2329-B1EC-3BC098D2EB85}"/>
              </a:ext>
            </a:extLst>
          </p:cNvPr>
          <p:cNvGrpSpPr/>
          <p:nvPr/>
        </p:nvGrpSpPr>
        <p:grpSpPr>
          <a:xfrm>
            <a:off x="1800317" y="1932965"/>
            <a:ext cx="21254542" cy="10957587"/>
            <a:chOff x="4270029" y="4004087"/>
            <a:chExt cx="21254542" cy="109575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DB9C7F-5867-B97A-9AD3-300C0E77B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0029" y="4004087"/>
              <a:ext cx="21254542" cy="10957587"/>
            </a:xfrm>
            <a:prstGeom prst="rect">
              <a:avLst/>
            </a:prstGeom>
          </p:spPr>
        </p:pic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6342FDA6-CEF6-EDE2-7652-3C28F07F82CC}"/>
                </a:ext>
              </a:extLst>
            </p:cNvPr>
            <p:cNvSpPr/>
            <p:nvPr/>
          </p:nvSpPr>
          <p:spPr>
            <a:xfrm>
              <a:off x="6221006" y="8069526"/>
              <a:ext cx="1143000" cy="739701"/>
            </a:xfrm>
            <a:prstGeom prst="rightArrow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 Light"/>
              </a:endParaRP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0BB02D4F-5C9B-A2FD-A88B-174A1F96A35A}"/>
                </a:ext>
              </a:extLst>
            </p:cNvPr>
            <p:cNvSpPr/>
            <p:nvPr/>
          </p:nvSpPr>
          <p:spPr>
            <a:xfrm>
              <a:off x="15007412" y="10165026"/>
              <a:ext cx="1143000" cy="739701"/>
            </a:xfrm>
            <a:prstGeom prst="rightArrow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en Sans Light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5A41E5C-AB2F-DE80-011C-169F4AA69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317" y="1913699"/>
            <a:ext cx="21254542" cy="1097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6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3A59-0E0F-810E-EF1A-D371093F4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Auto-Tiering to Seagate </a:t>
            </a:r>
            <a:r>
              <a:rPr lang="en-US" b="1" dirty="0" err="1"/>
              <a:t>Lyve</a:t>
            </a:r>
            <a:r>
              <a:rPr lang="en-US" b="1" dirty="0"/>
              <a:t> Cloud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B34BC25-A03A-89E8-2005-A1D4E9625F8E}"/>
              </a:ext>
            </a:extLst>
          </p:cNvPr>
          <p:cNvGrpSpPr>
            <a:grpSpLocks/>
          </p:cNvGrpSpPr>
          <p:nvPr/>
        </p:nvGrpSpPr>
        <p:grpSpPr>
          <a:xfrm>
            <a:off x="19437290" y="5919118"/>
            <a:ext cx="3871748" cy="2387663"/>
            <a:chOff x="7202486" y="4939926"/>
            <a:chExt cx="973139" cy="563563"/>
          </a:xfrm>
        </p:grpSpPr>
        <p:pic>
          <p:nvPicPr>
            <p:cNvPr id="14" name="Graphic 66">
              <a:extLst>
                <a:ext uri="{FF2B5EF4-FFF2-40B4-BE49-F238E27FC236}">
                  <a16:creationId xmlns:a16="http://schemas.microsoft.com/office/drawing/2014/main" id="{CC77E3DB-C11D-319D-14FE-D08EC2F0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02486" y="4939926"/>
              <a:ext cx="973139" cy="5635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F69F33-19F2-5E25-9AD1-43EEFEC7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2304" y="5100583"/>
              <a:ext cx="593504" cy="332179"/>
            </a:xfrm>
            <a:prstGeom prst="rect">
              <a:avLst/>
            </a:prstGeom>
          </p:spPr>
        </p:pic>
      </p:grp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6E419CB-E211-4A33-C3A0-35AB446DD97F}"/>
              </a:ext>
            </a:extLst>
          </p:cNvPr>
          <p:cNvSpPr/>
          <p:nvPr/>
        </p:nvSpPr>
        <p:spPr>
          <a:xfrm>
            <a:off x="16767656" y="6635383"/>
            <a:ext cx="2111356" cy="150084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</a:rPr>
              <a:t>Auto Tiering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FD37B-40F8-FA10-56BB-4D0FF1E08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030" y="8136225"/>
            <a:ext cx="2518924" cy="1133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B31115-D5CE-3342-FCA9-82C5AF110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2606" y="7182290"/>
            <a:ext cx="2518924" cy="1125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A65550-649A-275E-3AE8-4320AA030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69764" y="5869815"/>
            <a:ext cx="2534076" cy="4561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A6E029-8AA2-B8FD-E2A9-02952483B8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764" y="5483081"/>
            <a:ext cx="2534068" cy="4561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E703B6-A4DC-9C3D-75E8-7835C974D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2606" y="6256549"/>
            <a:ext cx="2534076" cy="4561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E901DDD-4CEB-43BB-8817-9EDEBD8D34C3}"/>
              </a:ext>
            </a:extLst>
          </p:cNvPr>
          <p:cNvSpPr txBox="1"/>
          <p:nvPr/>
        </p:nvSpPr>
        <p:spPr>
          <a:xfrm>
            <a:off x="1074962" y="4817672"/>
            <a:ext cx="12192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/>
            <a:r>
              <a:rPr lang="en-US" sz="3600" b="1" dirty="0">
                <a:solidFill>
                  <a:srgbClr val="FFFFFF"/>
                </a:solidFill>
                <a:latin typeface="Arial" panose="020B0604020202020204"/>
                <a:ea typeface="Source Sans Pro" panose="020B0503030403020204" pitchFamily="34" charset="0"/>
              </a:rPr>
              <a:t>NAS to Cloud Storage Gateway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Arial" panose="020B0604020202020204"/>
                <a:ea typeface="Source Sans Pro" panose="020B0503030403020204" pitchFamily="34" charset="0"/>
              </a:rPr>
              <a:t>Access cloud object storage via NFS &amp; SMB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FF"/>
              </a:solidFill>
              <a:latin typeface="Arial" panose="020B0604020202020204"/>
              <a:ea typeface="Source Sans Pro" panose="020B0503030403020204" pitchFamily="34" charset="0"/>
            </a:endParaRPr>
          </a:p>
          <a:p>
            <a:pPr defTabSz="1828800"/>
            <a:r>
              <a:rPr lang="en-US" sz="3600" b="1" dirty="0">
                <a:solidFill>
                  <a:srgbClr val="FFFFFF"/>
                </a:solidFill>
                <a:latin typeface="Arial" panose="020B0604020202020204"/>
                <a:ea typeface="Source Sans Pro" panose="020B0503030403020204" pitchFamily="34" charset="0"/>
              </a:rPr>
              <a:t>NAS to Cloud Storage Tiering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Arial" panose="020B0604020202020204"/>
                <a:ea typeface="Source Sans Pro" panose="020B0503030403020204" pitchFamily="34" charset="0"/>
              </a:rPr>
              <a:t>Auto-copy and tiering of files to the cloud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FF"/>
              </a:solidFill>
              <a:latin typeface="Arial" panose="020B0604020202020204"/>
              <a:ea typeface="Source Sans Pro" panose="020B0503030403020204" pitchFamily="34" charset="0"/>
            </a:endParaRPr>
          </a:p>
          <a:p>
            <a:pPr defTabSz="1828800"/>
            <a:r>
              <a:rPr lang="en-US" sz="3600" b="1" dirty="0">
                <a:solidFill>
                  <a:srgbClr val="FFFFFF"/>
                </a:solidFill>
                <a:latin typeface="Arial" panose="020B0604020202020204"/>
                <a:ea typeface="Source Sans Pro" panose="020B0503030403020204" pitchFamily="34" charset="0"/>
              </a:rPr>
              <a:t>NAS to Cloud Backup Policies</a:t>
            </a: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Arial" panose="020B0604020202020204"/>
                <a:ea typeface="Source Sans Pro" panose="020B0503030403020204" pitchFamily="34" charset="0"/>
              </a:rPr>
              <a:t>Setup auto copy and move schedules for easy backup and migration to/from cloud and 3</a:t>
            </a:r>
            <a:r>
              <a:rPr lang="en-US" sz="3600" baseline="30000" dirty="0">
                <a:solidFill>
                  <a:srgbClr val="FFFFFF"/>
                </a:solidFill>
                <a:latin typeface="Arial" panose="020B0604020202020204"/>
                <a:ea typeface="Source Sans Pro" panose="020B0503030403020204" pitchFamily="34" charset="0"/>
              </a:rPr>
              <a:t>rd</a:t>
            </a:r>
            <a:r>
              <a:rPr lang="en-US" sz="3600" dirty="0">
                <a:solidFill>
                  <a:srgbClr val="FFFFFF"/>
                </a:solidFill>
                <a:latin typeface="Arial" panose="020B0604020202020204"/>
                <a:ea typeface="Source Sans Pro" panose="020B0503030403020204" pitchFamily="34" charset="0"/>
              </a:rPr>
              <a:t> party NAS</a:t>
            </a:r>
            <a:endParaRPr lang="en-US" sz="3600" dirty="0">
              <a:solidFill>
                <a:srgbClr val="000000"/>
              </a:solidFill>
              <a:latin typeface="Arial" panose="020B0604020202020204"/>
            </a:endParaRPr>
          </a:p>
          <a:p>
            <a:pPr marL="571500" indent="-571500" defTabSz="18288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9A9EAE7D-2D72-522F-3D7A-B86C36FB5A25}"/>
              </a:ext>
            </a:extLst>
          </p:cNvPr>
          <p:cNvSpPr/>
          <p:nvPr/>
        </p:nvSpPr>
        <p:spPr>
          <a:xfrm>
            <a:off x="16767656" y="8306781"/>
            <a:ext cx="2111356" cy="150084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</a:rPr>
              <a:t>File Gateway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6B1BFA06-1051-46D7-AE0D-D331AB851750}"/>
              </a:ext>
            </a:extLst>
          </p:cNvPr>
          <p:cNvSpPr/>
          <p:nvPr/>
        </p:nvSpPr>
        <p:spPr>
          <a:xfrm>
            <a:off x="16747010" y="4985435"/>
            <a:ext cx="2111356" cy="150084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2200" b="1" dirty="0">
                <a:solidFill>
                  <a:srgbClr val="FFFFFF"/>
                </a:solidFill>
                <a:latin typeface="Arial" panose="020B0604020202020204"/>
              </a:rPr>
              <a:t>Backup Policies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E6890A-2580-B6C2-5805-09F8AB9E1A01}"/>
              </a:ext>
            </a:extLst>
          </p:cNvPr>
          <p:cNvGrpSpPr/>
          <p:nvPr/>
        </p:nvGrpSpPr>
        <p:grpSpPr>
          <a:xfrm>
            <a:off x="16702923" y="12493172"/>
            <a:ext cx="6625077" cy="1069910"/>
            <a:chOff x="16702923" y="12493172"/>
            <a:chExt cx="6625077" cy="10699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29BDD0-2E4C-211E-A254-86734DCA8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02923" y="12493172"/>
              <a:ext cx="3864456" cy="10699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EA77AD-D4AF-5643-FED1-43522A50B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104152" y="12826874"/>
              <a:ext cx="2223848" cy="392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517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heme/theme1.xml><?xml version="1.0" encoding="utf-8"?>
<a:theme xmlns:a="http://schemas.openxmlformats.org/drawingml/2006/main" name="Internal Spreads">
  <a:themeElements>
    <a:clrScheme name="Seagate 2019">
      <a:dk1>
        <a:srgbClr val="000000"/>
      </a:dk1>
      <a:lt1>
        <a:srgbClr val="FFFFFF"/>
      </a:lt1>
      <a:dk2>
        <a:srgbClr val="D4D4D4"/>
      </a:dk2>
      <a:lt2>
        <a:srgbClr val="6EBE49"/>
      </a:lt2>
      <a:accent1>
        <a:srgbClr val="00A0DD"/>
      </a:accent1>
      <a:accent2>
        <a:srgbClr val="6EBE49"/>
      </a:accent2>
      <a:accent3>
        <a:srgbClr val="F7BD15"/>
      </a:accent3>
      <a:accent4>
        <a:srgbClr val="008E98"/>
      </a:accent4>
      <a:accent5>
        <a:srgbClr val="FF5000"/>
      </a:accent5>
      <a:accent6>
        <a:srgbClr val="C7C7C7"/>
      </a:accent6>
      <a:hlink>
        <a:srgbClr val="008E98"/>
      </a:hlink>
      <a:folHlink>
        <a:srgbClr val="6DBD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8" id="{0B82EFEB-F44A-2945-8ED2-6B41C8269EE4}" vid="{D82BB68C-BF31-5341-BD78-E06E79D02748}"/>
    </a:ext>
  </a:extLst>
</a:theme>
</file>

<file path=ppt/theme/theme2.xml><?xml version="1.0" encoding="utf-8"?>
<a:theme xmlns:a="http://schemas.openxmlformats.org/drawingml/2006/main" name="1_Internal Spreads">
  <a:themeElements>
    <a:clrScheme name="Seagate 2019">
      <a:dk1>
        <a:srgbClr val="000000"/>
      </a:dk1>
      <a:lt1>
        <a:srgbClr val="FFFFFF"/>
      </a:lt1>
      <a:dk2>
        <a:srgbClr val="D4D4D4"/>
      </a:dk2>
      <a:lt2>
        <a:srgbClr val="6EBE49"/>
      </a:lt2>
      <a:accent1>
        <a:srgbClr val="00A0DD"/>
      </a:accent1>
      <a:accent2>
        <a:srgbClr val="6EBE49"/>
      </a:accent2>
      <a:accent3>
        <a:srgbClr val="F7BD15"/>
      </a:accent3>
      <a:accent4>
        <a:srgbClr val="008E98"/>
      </a:accent4>
      <a:accent5>
        <a:srgbClr val="FF5000"/>
      </a:accent5>
      <a:accent6>
        <a:srgbClr val="C7C7C7"/>
      </a:accent6>
      <a:hlink>
        <a:srgbClr val="008E98"/>
      </a:hlink>
      <a:folHlink>
        <a:srgbClr val="6DBD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8" id="{0B82EFEB-F44A-2945-8ED2-6B41C8269EE4}" vid="{D82BB68C-BF31-5341-BD78-E06E79D02748}"/>
    </a:ext>
  </a:extLst>
</a:theme>
</file>

<file path=ppt/theme/theme3.xml><?xml version="1.0" encoding="utf-8"?>
<a:theme xmlns:a="http://schemas.openxmlformats.org/drawingml/2006/main" name="Internal Spreads">
  <a:themeElements>
    <a:clrScheme name="Custom 1">
      <a:dk1>
        <a:srgbClr val="000000"/>
      </a:dk1>
      <a:lt1>
        <a:srgbClr val="FFFFFF"/>
      </a:lt1>
      <a:dk2>
        <a:srgbClr val="D4D4D4"/>
      </a:dk2>
      <a:lt2>
        <a:srgbClr val="6EBE49"/>
      </a:lt2>
      <a:accent1>
        <a:srgbClr val="00A0DD"/>
      </a:accent1>
      <a:accent2>
        <a:srgbClr val="6EBE49"/>
      </a:accent2>
      <a:accent3>
        <a:srgbClr val="F7BD15"/>
      </a:accent3>
      <a:accent4>
        <a:srgbClr val="008E98"/>
      </a:accent4>
      <a:accent5>
        <a:srgbClr val="FF5000"/>
      </a:accent5>
      <a:accent6>
        <a:srgbClr val="585958"/>
      </a:accent6>
      <a:hlink>
        <a:srgbClr val="008E98"/>
      </a:hlink>
      <a:folHlink>
        <a:srgbClr val="6DBD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6" id="{99340EC1-D018-F241-A1DD-48396BC6DDC3}" vid="{28ADEB87-9F15-8E41-A0E3-EDC92A33EB1E}"/>
    </a:ext>
  </a:extLst>
</a:theme>
</file>

<file path=ppt/theme/theme4.xml><?xml version="1.0" encoding="utf-8"?>
<a:theme xmlns:a="http://schemas.openxmlformats.org/drawingml/2006/main" name="Cover + Divider Slides">
  <a:themeElements>
    <a:clrScheme name="Custom 1">
      <a:dk1>
        <a:srgbClr val="000000"/>
      </a:dk1>
      <a:lt1>
        <a:srgbClr val="FFFFFF"/>
      </a:lt1>
      <a:dk2>
        <a:srgbClr val="D4D4D4"/>
      </a:dk2>
      <a:lt2>
        <a:srgbClr val="6EBE49"/>
      </a:lt2>
      <a:accent1>
        <a:srgbClr val="00A0DD"/>
      </a:accent1>
      <a:accent2>
        <a:srgbClr val="6EBE49"/>
      </a:accent2>
      <a:accent3>
        <a:srgbClr val="F7BD15"/>
      </a:accent3>
      <a:accent4>
        <a:srgbClr val="008E98"/>
      </a:accent4>
      <a:accent5>
        <a:srgbClr val="FF5000"/>
      </a:accent5>
      <a:accent6>
        <a:srgbClr val="585958"/>
      </a:accent6>
      <a:hlink>
        <a:srgbClr val="008E98"/>
      </a:hlink>
      <a:folHlink>
        <a:srgbClr val="6DBD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6" id="{99340EC1-D018-F241-A1DD-48396BC6DDC3}" vid="{28ADEB87-9F15-8E41-A0E3-EDC92A33EB1E}"/>
    </a:ext>
  </a:extLst>
</a:theme>
</file>

<file path=ppt/theme/theme5.xml><?xml version="1.0" encoding="utf-8"?>
<a:theme xmlns:a="http://schemas.openxmlformats.org/drawingml/2006/main" name="2_Internal Spreads">
  <a:themeElements>
    <a:clrScheme name="Seagate 2019">
      <a:dk1>
        <a:srgbClr val="000000"/>
      </a:dk1>
      <a:lt1>
        <a:srgbClr val="FFFFFF"/>
      </a:lt1>
      <a:dk2>
        <a:srgbClr val="D4D4D4"/>
      </a:dk2>
      <a:lt2>
        <a:srgbClr val="6EBE49"/>
      </a:lt2>
      <a:accent1>
        <a:srgbClr val="00A0DD"/>
      </a:accent1>
      <a:accent2>
        <a:srgbClr val="6EBE49"/>
      </a:accent2>
      <a:accent3>
        <a:srgbClr val="F7BD15"/>
      </a:accent3>
      <a:accent4>
        <a:srgbClr val="008E98"/>
      </a:accent4>
      <a:accent5>
        <a:srgbClr val="FF5000"/>
      </a:accent5>
      <a:accent6>
        <a:srgbClr val="C7C7C7"/>
      </a:accent6>
      <a:hlink>
        <a:srgbClr val="008E98"/>
      </a:hlink>
      <a:folHlink>
        <a:srgbClr val="6DBD4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6" id="{99340EC1-D018-F241-A1DD-48396BC6DDC3}" vid="{28ADEB87-9F15-8E41-A0E3-EDC92A33EB1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6e366eb-86f1-4645-85a7-f29555b26fee}" enabled="1" method="Standard" siteId="{d466216a-c643-434a-9c2e-057448c17cb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268964</TotalTime>
  <Words>1590</Words>
  <Application>Microsoft Office PowerPoint</Application>
  <PresentationFormat>Custom</PresentationFormat>
  <Paragraphs>336</Paragraphs>
  <Slides>24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Flaticon</vt:lpstr>
      <vt:lpstr>Helvetica Neue</vt:lpstr>
      <vt:lpstr>HelveticaNeueLT Std Ext</vt:lpstr>
      <vt:lpstr>Noto Sans Symbols</vt:lpstr>
      <vt:lpstr>Arial</vt:lpstr>
      <vt:lpstr>Calibri</vt:lpstr>
      <vt:lpstr>Comic Sans MS</vt:lpstr>
      <vt:lpstr>Courier New</vt:lpstr>
      <vt:lpstr>Lato Light</vt:lpstr>
      <vt:lpstr>Merriweather Sans</vt:lpstr>
      <vt:lpstr>Montserrat Black</vt:lpstr>
      <vt:lpstr>Open Sans</vt:lpstr>
      <vt:lpstr>Open Sans Light</vt:lpstr>
      <vt:lpstr>Questrial</vt:lpstr>
      <vt:lpstr>Source Sans Pro</vt:lpstr>
      <vt:lpstr>Wingdings</vt:lpstr>
      <vt:lpstr>Internal Spreads</vt:lpstr>
      <vt:lpstr>1_Internal Spreads</vt:lpstr>
      <vt:lpstr>Internal Spreads</vt:lpstr>
      <vt:lpstr>Cover + Divider Slides</vt:lpstr>
      <vt:lpstr>2_Internal Spreads</vt:lpstr>
      <vt:lpstr>think-cell Slide</vt:lpstr>
      <vt:lpstr>PowerPoint Presentation</vt:lpstr>
      <vt:lpstr>Next Generation Software Defined Storage</vt:lpstr>
      <vt:lpstr>Flexible Storage Solutions</vt:lpstr>
      <vt:lpstr>PowerPoint Presentation</vt:lpstr>
      <vt:lpstr>Unified Multi-site Management &amp; Security Enforcement</vt:lpstr>
      <vt:lpstr>Seagate Corvault vs Seagate Exos E</vt:lpstr>
      <vt:lpstr>PowerPoint Presentation</vt:lpstr>
      <vt:lpstr>Seagate Integrated</vt:lpstr>
      <vt:lpstr>Auto-Tiering to Seagate Lyve Cloud</vt:lpstr>
      <vt:lpstr>Scale-out Object Storage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Seagate Corvault Integration</vt:lpstr>
      <vt:lpstr>New Innovations, New Challenges</vt:lpstr>
      <vt:lpstr>A New Generation of Storage Virtualization</vt:lpstr>
      <vt:lpstr>A New Generation of Storage Virtualization</vt:lpstr>
      <vt:lpstr>A New Generation of Storage Virtualization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parinanda</dc:creator>
  <cp:lastModifiedBy>Steven Umbehocker</cp:lastModifiedBy>
  <cp:revision>192</cp:revision>
  <cp:lastPrinted>2022-09-23T23:47:02Z</cp:lastPrinted>
  <dcterms:created xsi:type="dcterms:W3CDTF">2020-05-13T16:07:21Z</dcterms:created>
  <dcterms:modified xsi:type="dcterms:W3CDTF">2024-05-01T05:33:22Z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Theme:5\Internal Spreads:3\1_Internal Spreads:3</vt:lpwstr>
  </property>
  <property fmtid="{D5CDD505-2E9C-101B-9397-08002B2CF9AE}" pid="3" name="ClassificationContentMarkingFooterText">
    <vt:lpwstr>Seagate Internal</vt:lpwstr>
  </property>
</Properties>
</file>