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69" r:id="rId2"/>
    <p:sldId id="398" r:id="rId3"/>
    <p:sldId id="8923" r:id="rId4"/>
    <p:sldId id="390" r:id="rId5"/>
    <p:sldId id="8917" r:id="rId6"/>
    <p:sldId id="262" r:id="rId7"/>
    <p:sldId id="261" r:id="rId8"/>
    <p:sldId id="8919" r:id="rId9"/>
    <p:sldId id="8920" r:id="rId10"/>
    <p:sldId id="2147470024" r:id="rId11"/>
    <p:sldId id="8916" r:id="rId12"/>
    <p:sldId id="2147470034" r:id="rId13"/>
    <p:sldId id="2147470033" r:id="rId14"/>
    <p:sldId id="8922" r:id="rId15"/>
    <p:sldId id="387" r:id="rId16"/>
    <p:sldId id="8918" r:id="rId17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540"/>
    <a:srgbClr val="051800"/>
    <a:srgbClr val="93BF2C"/>
    <a:srgbClr val="9DAACF"/>
    <a:srgbClr val="E6F3C9"/>
    <a:srgbClr val="E8E8E8"/>
    <a:srgbClr val="DAEDB1"/>
    <a:srgbClr val="BEDF73"/>
    <a:srgbClr val="0D0D10"/>
    <a:srgbClr val="343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151DC-F43B-4BB1-8DC7-0A1084F0831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2BE4-BA5D-4B5F-98C4-4F0F20D2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92BE4-BA5D-4B5F-98C4-4F0F20D2D6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92BE4-BA5D-4B5F-98C4-4F0F20D2D6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B4388-FE99-46EB-9275-31E90F2B4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75385-3938-43DA-A0C3-2BA2CD7F6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1398026"/>
            <a:ext cx="19335750" cy="93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sz="6600" b="1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61E229-D301-4706-B72F-7E3D4B0859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97350" y="0"/>
            <a:ext cx="7486650" cy="11095086"/>
          </a:xfrm>
          <a:custGeom>
            <a:avLst/>
            <a:gdLst>
              <a:gd name="connsiteX0" fmla="*/ 0 w 7486650"/>
              <a:gd name="connsiteY0" fmla="*/ 0 h 11095086"/>
              <a:gd name="connsiteX1" fmla="*/ 7486650 w 7486650"/>
              <a:gd name="connsiteY1" fmla="*/ 0 h 11095086"/>
              <a:gd name="connsiteX2" fmla="*/ 7486650 w 7486650"/>
              <a:gd name="connsiteY2" fmla="*/ 11095086 h 11095086"/>
              <a:gd name="connsiteX3" fmla="*/ 0 w 7486650"/>
              <a:gd name="connsiteY3" fmla="*/ 11095086 h 110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6650" h="11095086">
                <a:moveTo>
                  <a:pt x="0" y="0"/>
                </a:moveTo>
                <a:lnTo>
                  <a:pt x="7486650" y="0"/>
                </a:lnTo>
                <a:lnTo>
                  <a:pt x="7486650" y="11095086"/>
                </a:lnTo>
                <a:lnTo>
                  <a:pt x="0" y="11095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75385-3938-43DA-A0C3-2BA2CD7F6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1398026"/>
            <a:ext cx="19335750" cy="93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sz="6600" b="1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75385-3938-43DA-A0C3-2BA2CD7F6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1" y="1398027"/>
            <a:ext cx="19335750" cy="93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sz="6600" b="1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1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75385-3938-43DA-A0C3-2BA2CD7F6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1" y="1398027"/>
            <a:ext cx="19335750" cy="93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sz="6600" b="1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3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75385-3938-43DA-A0C3-2BA2CD7F6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1" y="1398027"/>
            <a:ext cx="19335750" cy="93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sz="6600" b="1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5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2" y="2128782"/>
            <a:ext cx="21726648" cy="70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spcBef>
                <a:spcPts val="0"/>
              </a:spcBef>
              <a:defRPr lang="en-US" sz="4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Subhead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19203" y="742683"/>
            <a:ext cx="21726650" cy="1386098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algn="l"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E43EEE-C4A7-7240-A6E1-4511D46581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09730" y="3478282"/>
            <a:ext cx="21836120" cy="9064624"/>
          </a:xfrm>
          <a:prstGeom prst="rect">
            <a:avLst/>
          </a:prstGeom>
        </p:spPr>
        <p:txBody>
          <a:bodyPr lIns="182880" tIns="182880"/>
          <a:lstStyle>
            <a:lvl1pPr marL="571500" indent="-571500">
              <a:buClr>
                <a:schemeClr val="bg1"/>
              </a:buClr>
              <a:buFont typeface="Arial" panose="020B0604020202020204" pitchFamily="34" charset="0"/>
              <a:buChar char="•"/>
              <a:defRPr/>
            </a:lvl1pPr>
            <a:lvl2pPr marL="1658510" indent="-571500" algn="l">
              <a:buClr>
                <a:schemeClr val="bg1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2745518" indent="-571500" algn="l">
              <a:buClr>
                <a:schemeClr val="bg1"/>
              </a:buClr>
              <a:buFont typeface="Wingdings" pitchFamily="2" charset="2"/>
              <a:buChar char="§"/>
              <a:defRPr>
                <a:latin typeface="+mn-lt"/>
              </a:defRPr>
            </a:lvl3pPr>
            <a:lvl4pPr marL="3832534" indent="-571500" algn="l">
              <a:buClr>
                <a:schemeClr val="bg1"/>
              </a:buClr>
              <a:buFont typeface="Wingdings" pitchFamily="2" charset="2"/>
              <a:buChar char="ü"/>
              <a:defRPr>
                <a:solidFill>
                  <a:schemeClr val="bg2"/>
                </a:solidFill>
                <a:latin typeface="+mn-lt"/>
              </a:defRPr>
            </a:lvl4pPr>
            <a:lvl5pPr algn="l"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58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78498D-422D-4264-84EE-8B273BD2EE5E}"/>
              </a:ext>
            </a:extLst>
          </p:cNvPr>
          <p:cNvSpPr txBox="1"/>
          <p:nvPr userDrawn="1"/>
        </p:nvSpPr>
        <p:spPr>
          <a:xfrm>
            <a:off x="1447800" y="515421"/>
            <a:ext cx="987425" cy="442674"/>
          </a:xfrm>
          <a:prstGeom prst="roundRect">
            <a:avLst/>
          </a:prstGeom>
          <a:solidFill>
            <a:srgbClr val="93BF2C"/>
          </a:solidFill>
        </p:spPr>
        <p:txBody>
          <a:bodyPr wrap="square" lIns="45720" tIns="45720" rIns="0" bIns="45720" rtlCol="0" anchor="ctr">
            <a:spAutoFit/>
          </a:bodyPr>
          <a:lstStyle/>
          <a:p>
            <a:pPr algn="l"/>
            <a:r>
              <a:rPr lang="en-US" sz="2000" b="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Slide </a:t>
            </a:r>
            <a:fld id="{790F1E35-736E-4BB2-90BA-7F8A3AAACCA8}" type="slidenum">
              <a:rPr lang="id-ID" sz="2000" b="0" smtClean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pPr algn="l"/>
              <a:t>‹#›</a:t>
            </a:fld>
            <a:endParaRPr lang="id-ID" sz="2000" b="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7E510-03E5-4878-9AB6-FC9FB25E9ED3}"/>
              </a:ext>
            </a:extLst>
          </p:cNvPr>
          <p:cNvSpPr txBox="1"/>
          <p:nvPr userDrawn="1"/>
        </p:nvSpPr>
        <p:spPr>
          <a:xfrm>
            <a:off x="2887557" y="12802216"/>
            <a:ext cx="578136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2000" spc="50" baseline="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www.osnexus.com | info@osnexus.com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8045830-927E-44EA-A0B4-B3609482CF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72593" y="12711629"/>
            <a:ext cx="488950" cy="4889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9312BDF-63ED-43B9-A69D-19FF7399820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447800" y="12711629"/>
            <a:ext cx="488950" cy="4889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6360EA5-5E48-406D-937A-C0A7843B5E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17213" y="12728334"/>
            <a:ext cx="3518987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674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2" userDrawn="1">
          <p15:clr>
            <a:srgbClr val="F26B43"/>
          </p15:clr>
        </p15:guide>
        <p15:guide id="2" pos="14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datasymphony.com.au/2014/02/security-features/" TargetMode="External"/><Relationship Id="rId7" Type="http://schemas.openxmlformats.org/officeDocument/2006/relationships/hyperlink" Target="https://www.simplilearn.com/why-companies-need-cloud-system-article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hyperlink" Target="https://www.javelin-tech.com/blog/2017/04/virtual-memory-solidworks-performance/" TargetMode="Externa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10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15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7248DB-4170-42F5-8B2F-437898FC8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4383999" cy="13715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366B96-75DE-44AB-ACC5-03C5C74C30C4}"/>
              </a:ext>
            </a:extLst>
          </p:cNvPr>
          <p:cNvSpPr/>
          <p:nvPr/>
        </p:nvSpPr>
        <p:spPr>
          <a:xfrm>
            <a:off x="0" y="-4"/>
            <a:ext cx="24384000" cy="1371600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DC8C1-A753-47F9-8105-73D26EB04CC6}"/>
              </a:ext>
            </a:extLst>
          </p:cNvPr>
          <p:cNvSpPr txBox="1">
            <a:spLocks/>
          </p:cNvSpPr>
          <p:nvPr/>
        </p:nvSpPr>
        <p:spPr>
          <a:xfrm>
            <a:off x="775244" y="4695255"/>
            <a:ext cx="12133590" cy="2268057"/>
          </a:xfrm>
          <a:prstGeom prst="rect">
            <a:avLst/>
          </a:prstGeom>
          <a:noFill/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Supermicro + QuantaStor</a:t>
            </a:r>
          </a:p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Software Defined Storage Solutions</a:t>
            </a:r>
          </a:p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2024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C2E85D-A138-404D-B455-83D39B258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9534" y="816014"/>
            <a:ext cx="4233837" cy="568177"/>
          </a:xfrm>
          <a:prstGeom prst="rect">
            <a:avLst/>
          </a:prstGeom>
          <a:effectLst>
            <a:outerShdw blurRad="127000" dist="127000" dir="81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9671E6-563B-444E-B117-B14661A8B332}"/>
              </a:ext>
            </a:extLst>
          </p:cNvPr>
          <p:cNvSpPr/>
          <p:nvPr/>
        </p:nvSpPr>
        <p:spPr>
          <a:xfrm>
            <a:off x="-25052" y="7213600"/>
            <a:ext cx="24384000" cy="6502400"/>
          </a:xfrm>
          <a:prstGeom prst="rect">
            <a:avLst/>
          </a:prstGeom>
          <a:solidFill>
            <a:schemeClr val="bg2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F861F09-6FD7-40B5-8EB2-4A41AECB3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4216" b="30821"/>
          <a:stretch>
            <a:fillRect/>
          </a:stretch>
        </p:blipFill>
        <p:spPr>
          <a:xfrm>
            <a:off x="12628033" y="2984500"/>
            <a:ext cx="11755966" cy="10731500"/>
          </a:xfrm>
          <a:custGeom>
            <a:avLst/>
            <a:gdLst>
              <a:gd name="connsiteX0" fmla="*/ 0 w 10092353"/>
              <a:gd name="connsiteY0" fmla="*/ 0 h 9212862"/>
              <a:gd name="connsiteX1" fmla="*/ 10092353 w 10092353"/>
              <a:gd name="connsiteY1" fmla="*/ 0 h 9212862"/>
              <a:gd name="connsiteX2" fmla="*/ 10092353 w 10092353"/>
              <a:gd name="connsiteY2" fmla="*/ 9212862 h 9212862"/>
              <a:gd name="connsiteX3" fmla="*/ 0 w 10092353"/>
              <a:gd name="connsiteY3" fmla="*/ 9212862 h 921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2353" h="9212862">
                <a:moveTo>
                  <a:pt x="0" y="0"/>
                </a:moveTo>
                <a:lnTo>
                  <a:pt x="10092353" y="0"/>
                </a:lnTo>
                <a:lnTo>
                  <a:pt x="10092353" y="9212862"/>
                </a:lnTo>
                <a:lnTo>
                  <a:pt x="0" y="9212862"/>
                </a:lnTo>
                <a:close/>
              </a:path>
            </a:pathLst>
          </a:custGeom>
          <a:effectLst>
            <a:outerShdw blurRad="482600" dist="419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52CC4-9266-81E5-A426-AF479AB51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3" y="251073"/>
            <a:ext cx="3192087" cy="16933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F4B9B-3E48-ED4D-3F97-40F9B588CD0F}"/>
              </a:ext>
            </a:extLst>
          </p:cNvPr>
          <p:cNvCxnSpPr>
            <a:cxnSpLocks/>
          </p:cNvCxnSpPr>
          <p:nvPr/>
        </p:nvCxnSpPr>
        <p:spPr>
          <a:xfrm>
            <a:off x="4766733" y="508003"/>
            <a:ext cx="0" cy="111760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0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3429D9-CB97-1C1B-C4C0-FD3BA7686470}"/>
              </a:ext>
            </a:extLst>
          </p:cNvPr>
          <p:cNvGrpSpPr/>
          <p:nvPr/>
        </p:nvGrpSpPr>
        <p:grpSpPr>
          <a:xfrm>
            <a:off x="13615976" y="4419655"/>
            <a:ext cx="8688394" cy="7224541"/>
            <a:chOff x="13615976" y="4863797"/>
            <a:chExt cx="8688394" cy="72245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739FCF-2FCB-09B4-321B-F43F21B0C663}"/>
                </a:ext>
              </a:extLst>
            </p:cNvPr>
            <p:cNvGrpSpPr/>
            <p:nvPr/>
          </p:nvGrpSpPr>
          <p:grpSpPr>
            <a:xfrm>
              <a:off x="13615976" y="4880333"/>
              <a:ext cx="2857501" cy="6184712"/>
              <a:chOff x="13049513" y="2728524"/>
              <a:chExt cx="2857501" cy="61702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E1BCCD6-99CD-5707-5412-1C7BF25E4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2728524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14477D2-91D0-C912-0C95-D11C9F67A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3245246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DDE0467-E120-CF8F-3603-1CA91C1AD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3761968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B96EFE0-E943-BBE7-8F49-36E3F81E1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4269065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556DB27-3883-7A6F-1CD7-C65117FB9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4785787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94874D1-079F-DBA4-73E4-680526F38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5302509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4D8F5CC-F646-BEB0-7BBE-E3D703F5B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5809606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0E5283D-E497-D2B7-EF9F-CE9617FD0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6326328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6D643C6-26B8-4FD0-E4A0-2457D381B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6843050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F97A430-0551-A217-FE88-A3D8C0A63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7350147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44ACEEF-448E-0E97-4BEB-80B60E00A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7866867"/>
                <a:ext cx="2857501" cy="51435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BC45E9C-1C24-A5B4-32A2-105475702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49513" y="8384398"/>
                <a:ext cx="2857501" cy="514350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EF016FF-31EE-364A-4E50-44B5657457C2}"/>
                </a:ext>
              </a:extLst>
            </p:cNvPr>
            <p:cNvGrpSpPr/>
            <p:nvPr/>
          </p:nvGrpSpPr>
          <p:grpSpPr>
            <a:xfrm>
              <a:off x="16512107" y="4863797"/>
              <a:ext cx="2857501" cy="6176859"/>
              <a:chOff x="16142605" y="2721889"/>
              <a:chExt cx="2857501" cy="6122463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31B45DB-A2D7-3083-90BC-3F33BD8A1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2721889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409006E-F583-ACF3-1E9E-029604AAE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3741601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5825E044-6027-EBD6-37FE-23B7AF059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4761313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D93EA104-6388-3457-3E22-DB9F9AAAE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5781025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AFCDCA2C-3AAC-357C-FB00-00AC9AAE0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6800737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4CBAE09-F24A-6B9D-5E4F-28ABA24C5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7820450"/>
                <a:ext cx="2857501" cy="1023902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9C97F16-1213-6CDC-6F63-C30AD8C7B17B}"/>
                </a:ext>
              </a:extLst>
            </p:cNvPr>
            <p:cNvGrpSpPr/>
            <p:nvPr/>
          </p:nvGrpSpPr>
          <p:grpSpPr>
            <a:xfrm>
              <a:off x="19446869" y="4883302"/>
              <a:ext cx="2857501" cy="6176859"/>
              <a:chOff x="16142605" y="2721889"/>
              <a:chExt cx="2857501" cy="6122463"/>
            </a:xfrm>
          </p:grpSpPr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0657EEB3-4AF3-D4B8-D875-907053A8C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2721889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75A4DD27-ED9E-9042-144D-5FE99AE81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3741601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E9AC86B6-B873-1B8A-87BD-FCB64C379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4761313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8CD8311-D5C0-80DF-7936-ECC082040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5781025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AA534E2D-7517-9A33-EB20-F3070DD76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6800737"/>
                <a:ext cx="2857501" cy="1023902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DABD3651-E7C0-D7A8-987B-4725F8FAA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2605" y="7820450"/>
                <a:ext cx="2857501" cy="1023902"/>
              </a:xfrm>
              <a:prstGeom prst="rect">
                <a:avLst/>
              </a:prstGeom>
            </p:spPr>
          </p:pic>
        </p:grp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083525-FAD9-49C6-A34E-188D15D3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868" y="11055339"/>
              <a:ext cx="2857501" cy="103299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0104E28-FEE5-454C-7B57-235B97DE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2106" y="11025492"/>
              <a:ext cx="2857501" cy="103299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CDEF6B7-3014-3C8B-3A22-F8F831BC8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4604" y="11058089"/>
              <a:ext cx="2857501" cy="515558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03BC48ED-E267-E6B6-5A90-8CACF1BA7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4604" y="11538985"/>
              <a:ext cx="2857501" cy="515558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F8AF0-E91A-DC19-D479-355458678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4881" y="2783843"/>
            <a:ext cx="22000970" cy="111845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Automatically classifies objects by name, size, tenant and other user definable rules for optimal placement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C7E56C-3DED-FEB8-AE6B-D08DABF2E74A}"/>
              </a:ext>
            </a:extLst>
          </p:cNvPr>
          <p:cNvSpPr txBox="1"/>
          <p:nvPr/>
        </p:nvSpPr>
        <p:spPr>
          <a:xfrm>
            <a:off x="13822643" y="11685837"/>
            <a:ext cx="864976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Scale-out Object Storage w/ Intelligent Auto-tiering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86B47E-E96C-9565-A6B4-804BBD81DCFC}"/>
              </a:ext>
            </a:extLst>
          </p:cNvPr>
          <p:cNvSpPr/>
          <p:nvPr/>
        </p:nvSpPr>
        <p:spPr>
          <a:xfrm>
            <a:off x="13656979" y="4417498"/>
            <a:ext cx="8608761" cy="7192903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OBJECT STORAGE ZONE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us-east-1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2E44B5-6B11-0652-1729-35E966499D19}"/>
              </a:ext>
            </a:extLst>
          </p:cNvPr>
          <p:cNvGrpSpPr/>
          <p:nvPr/>
        </p:nvGrpSpPr>
        <p:grpSpPr>
          <a:xfrm>
            <a:off x="13822643" y="4514596"/>
            <a:ext cx="8315462" cy="4758543"/>
            <a:chOff x="5600838" y="2252942"/>
            <a:chExt cx="4640440" cy="25273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31D51B-ADC8-19E3-CA3B-279890A708D8}"/>
                </a:ext>
              </a:extLst>
            </p:cNvPr>
            <p:cNvSpPr/>
            <p:nvPr/>
          </p:nvSpPr>
          <p:spPr>
            <a:xfrm>
              <a:off x="6913880" y="2252942"/>
              <a:ext cx="3327398" cy="2527338"/>
            </a:xfrm>
            <a:prstGeom prst="rect">
              <a:avLst/>
            </a:prstGeom>
            <a:solidFill>
              <a:schemeClr val="accent2">
                <a:alpha val="8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Open Sans Light"/>
                </a:rPr>
                <a:t>HYBRID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Open Sans Light"/>
                </a:rPr>
                <a:t>EC + EC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CDDC1-3587-2D48-4542-871727D93E35}"/>
                </a:ext>
              </a:extLst>
            </p:cNvPr>
            <p:cNvSpPr/>
            <p:nvPr/>
          </p:nvSpPr>
          <p:spPr>
            <a:xfrm>
              <a:off x="5600838" y="2255808"/>
              <a:ext cx="1313041" cy="2519124"/>
            </a:xfrm>
            <a:prstGeom prst="rect">
              <a:avLst/>
            </a:prstGeom>
            <a:solidFill>
              <a:schemeClr val="bg2">
                <a:lumMod val="50000"/>
                <a:alpha val="8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 Light"/>
                </a:rPr>
                <a:t>“STANDARD”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 Light"/>
                </a:rPr>
                <a:t>Storage-Class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057560-8A34-1A9B-659E-BB6F154A9169}"/>
              </a:ext>
            </a:extLst>
          </p:cNvPr>
          <p:cNvGrpSpPr/>
          <p:nvPr/>
        </p:nvGrpSpPr>
        <p:grpSpPr>
          <a:xfrm>
            <a:off x="13863646" y="9360264"/>
            <a:ext cx="8315464" cy="2053421"/>
            <a:chOff x="5641568" y="4865733"/>
            <a:chExt cx="4599711" cy="10029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0432F8-8BBD-1832-F83B-279446BC23B2}"/>
                </a:ext>
              </a:extLst>
            </p:cNvPr>
            <p:cNvSpPr/>
            <p:nvPr/>
          </p:nvSpPr>
          <p:spPr>
            <a:xfrm>
              <a:off x="6913880" y="4865733"/>
              <a:ext cx="3327399" cy="1002956"/>
            </a:xfrm>
            <a:prstGeom prst="rect">
              <a:avLst/>
            </a:prstGeom>
            <a:solidFill>
              <a:schemeClr val="accent2">
                <a:alpha val="8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Open Sans Light"/>
                </a:rPr>
                <a:t>ALL-FLASH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Open Sans Light"/>
                </a:rPr>
                <a:t>REPLICA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9E579A-FEE6-F781-4A5A-7672BFE77D3E}"/>
                </a:ext>
              </a:extLst>
            </p:cNvPr>
            <p:cNvSpPr/>
            <p:nvPr/>
          </p:nvSpPr>
          <p:spPr>
            <a:xfrm>
              <a:off x="5641568" y="4865733"/>
              <a:ext cx="1272312" cy="1002956"/>
            </a:xfrm>
            <a:prstGeom prst="rect">
              <a:avLst/>
            </a:prstGeom>
            <a:solidFill>
              <a:schemeClr val="bg2">
                <a:lumMod val="50000"/>
                <a:alpha val="8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pen Sans Light"/>
                </a:rPr>
                <a:t>“PERFORMANCE”</a:t>
              </a:r>
            </a:p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pen Sans Light"/>
                </a:rPr>
                <a:t>Storage-Class</a:t>
              </a:r>
            </a:p>
          </p:txBody>
        </p:sp>
      </p:grpSp>
      <p:sp>
        <p:nvSpPr>
          <p:cNvPr id="31" name="Cube 30">
            <a:extLst>
              <a:ext uri="{FF2B5EF4-FFF2-40B4-BE49-F238E27FC236}">
                <a16:creationId xmlns:a16="http://schemas.microsoft.com/office/drawing/2014/main" id="{013765C6-B140-11A8-27F8-723D312902A8}"/>
              </a:ext>
            </a:extLst>
          </p:cNvPr>
          <p:cNvSpPr/>
          <p:nvPr/>
        </p:nvSpPr>
        <p:spPr>
          <a:xfrm>
            <a:off x="4950836" y="6180407"/>
            <a:ext cx="609600" cy="661454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0A033711-3AAF-F7E1-6481-147A84DE5BE9}"/>
              </a:ext>
            </a:extLst>
          </p:cNvPr>
          <p:cNvSpPr/>
          <p:nvPr/>
        </p:nvSpPr>
        <p:spPr>
          <a:xfrm>
            <a:off x="6833628" y="7925263"/>
            <a:ext cx="609600" cy="661454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B3D28E27-0999-0136-6104-5CBF95ECAAB9}"/>
              </a:ext>
            </a:extLst>
          </p:cNvPr>
          <p:cNvSpPr/>
          <p:nvPr/>
        </p:nvSpPr>
        <p:spPr>
          <a:xfrm>
            <a:off x="5505842" y="7600056"/>
            <a:ext cx="1158436" cy="1136492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26E89FD1-B321-62C7-F4C9-8FD96ABC7C9C}"/>
              </a:ext>
            </a:extLst>
          </p:cNvPr>
          <p:cNvSpPr/>
          <p:nvPr/>
        </p:nvSpPr>
        <p:spPr>
          <a:xfrm>
            <a:off x="5776792" y="5639464"/>
            <a:ext cx="1361636" cy="1419168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CB6C1EDE-30D4-DAD2-BB27-8ACF3EE975BB}"/>
              </a:ext>
            </a:extLst>
          </p:cNvPr>
          <p:cNvSpPr/>
          <p:nvPr/>
        </p:nvSpPr>
        <p:spPr>
          <a:xfrm>
            <a:off x="5871457" y="9169676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88EA324E-83FA-3258-E247-0A9CC94DD490}"/>
              </a:ext>
            </a:extLst>
          </p:cNvPr>
          <p:cNvSpPr/>
          <p:nvPr/>
        </p:nvSpPr>
        <p:spPr>
          <a:xfrm>
            <a:off x="4979859" y="8074056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2A6088D6-4690-9B62-C2B1-7594095E1498}"/>
              </a:ext>
            </a:extLst>
          </p:cNvPr>
          <p:cNvSpPr/>
          <p:nvPr/>
        </p:nvSpPr>
        <p:spPr>
          <a:xfrm>
            <a:off x="5394267" y="9161970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58AF0687-AA40-55DB-EDC4-AA2C2C5D2C8E}"/>
              </a:ext>
            </a:extLst>
          </p:cNvPr>
          <p:cNvSpPr/>
          <p:nvPr/>
        </p:nvSpPr>
        <p:spPr>
          <a:xfrm>
            <a:off x="6348647" y="9144104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404C219C-8079-EA2F-DE7B-BD15BFF849B5}"/>
              </a:ext>
            </a:extLst>
          </p:cNvPr>
          <p:cNvSpPr/>
          <p:nvPr/>
        </p:nvSpPr>
        <p:spPr>
          <a:xfrm>
            <a:off x="4950837" y="9169676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75" name="Cube 74">
            <a:extLst>
              <a:ext uri="{FF2B5EF4-FFF2-40B4-BE49-F238E27FC236}">
                <a16:creationId xmlns:a16="http://schemas.microsoft.com/office/drawing/2014/main" id="{5971A671-E97D-1583-549C-0F508DC05286}"/>
              </a:ext>
            </a:extLst>
          </p:cNvPr>
          <p:cNvSpPr/>
          <p:nvPr/>
        </p:nvSpPr>
        <p:spPr>
          <a:xfrm>
            <a:off x="7355078" y="5536746"/>
            <a:ext cx="1361636" cy="1419168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78D275E-9A29-B863-A780-4D50F89DAFC5}"/>
              </a:ext>
            </a:extLst>
          </p:cNvPr>
          <p:cNvSpPr txBox="1"/>
          <p:nvPr/>
        </p:nvSpPr>
        <p:spPr>
          <a:xfrm>
            <a:off x="1765254" y="9177940"/>
            <a:ext cx="301541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Clients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008165-CCE5-5EE0-B150-26E7E3FF5B63}"/>
              </a:ext>
            </a:extLst>
          </p:cNvPr>
          <p:cNvSpPr txBox="1">
            <a:spLocks/>
          </p:cNvSpPr>
          <p:nvPr/>
        </p:nvSpPr>
        <p:spPr>
          <a:xfrm>
            <a:off x="1143000" y="1207009"/>
            <a:ext cx="22094952" cy="1386098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5435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defTabSz="1087010">
              <a:defRPr/>
            </a:pPr>
            <a:r>
              <a:rPr lang="en-US" sz="6600" dirty="0">
                <a:solidFill>
                  <a:schemeClr val="accent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+mn-cs"/>
              </a:rPr>
              <a:t>Intelligent Data-placement / Auto-tiering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AB47E6-DCB5-64B3-8F62-0F77EA5511D2}"/>
              </a:ext>
            </a:extLst>
          </p:cNvPr>
          <p:cNvGrpSpPr/>
          <p:nvPr/>
        </p:nvGrpSpPr>
        <p:grpSpPr>
          <a:xfrm>
            <a:off x="1592830" y="6624531"/>
            <a:ext cx="3346428" cy="1240624"/>
            <a:chOff x="1603221" y="5438726"/>
            <a:chExt cx="3346428" cy="1240624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665A882-749B-E008-A31E-00BFB049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25" y="5438726"/>
              <a:ext cx="3337288" cy="31148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7458EFBB-79FA-FEE4-7EA9-86A51129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23" y="5750206"/>
              <a:ext cx="3337288" cy="31148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F5EE13B-10D2-D6F3-64DD-E9139A59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21" y="6061686"/>
              <a:ext cx="3337288" cy="31148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B4E1B8C6-84ED-4983-30B2-D2CEB9132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361" y="6367870"/>
              <a:ext cx="3337288" cy="311480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B5FFBFF-6F71-51F4-2155-3E6FDC04DF96}"/>
              </a:ext>
            </a:extLst>
          </p:cNvPr>
          <p:cNvGrpSpPr/>
          <p:nvPr/>
        </p:nvGrpSpPr>
        <p:grpSpPr>
          <a:xfrm>
            <a:off x="1600783" y="7843166"/>
            <a:ext cx="3346428" cy="1240624"/>
            <a:chOff x="1603221" y="5438726"/>
            <a:chExt cx="3346428" cy="124062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1CB016E-648D-389E-821F-39225F419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25" y="5438726"/>
              <a:ext cx="3337288" cy="31148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3D5A613-A255-E32C-3C69-7151BFC09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23" y="5750206"/>
              <a:ext cx="3337288" cy="31148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5C60675-0C03-9C98-A0D2-375E30643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21" y="6061686"/>
              <a:ext cx="3337288" cy="31148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E4BD022-FBFD-0C62-4000-20801CE36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361" y="6367870"/>
              <a:ext cx="3337288" cy="311480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03BDD04F-AC7B-26CC-688B-F4535A9B9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5" y="12488448"/>
            <a:ext cx="1886058" cy="10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7 -2.77778E-6 L 0.39284 0.287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2" y="143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75E-6 -1.85185E-6 L 0.29141 0.1569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78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083E-6 3.88889E-6 L 0.35886 -0.0192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96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778E-6 L 0.34362 0.0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1" y="7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917E-6 2.59259E-6 L 0.36029 0.0217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4" y="108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75E-6 3.7037E-6 L 0.41224 0.1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50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2963E-6 L 0.40312 0.081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405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917E-6 4.44444E-6 L 0.31849 0.025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26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6 2.59259E-6 L 0.43399 0.020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9" y="10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7 L 0.27995 -0.072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3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2" grpId="0" animBg="1"/>
      <p:bldP spid="31" grpId="0" animBg="1"/>
      <p:bldP spid="31" grpId="1" animBg="1"/>
      <p:bldP spid="41" grpId="0" animBg="1"/>
      <p:bldP spid="41" grpId="1" animBg="1"/>
      <p:bldP spid="43" grpId="0" animBg="1"/>
      <p:bldP spid="43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3A95F0-8CEE-51F2-2B01-492B9E484D5F}"/>
              </a:ext>
            </a:extLst>
          </p:cNvPr>
          <p:cNvGrpSpPr/>
          <p:nvPr/>
        </p:nvGrpSpPr>
        <p:grpSpPr>
          <a:xfrm>
            <a:off x="1624886" y="3387123"/>
            <a:ext cx="5118228" cy="3617350"/>
            <a:chOff x="1624886" y="3387123"/>
            <a:chExt cx="5118228" cy="36173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804471-8AEC-9345-AD54-795631F0A432}"/>
                </a:ext>
              </a:extLst>
            </p:cNvPr>
            <p:cNvGrpSpPr/>
            <p:nvPr/>
          </p:nvGrpSpPr>
          <p:grpSpPr>
            <a:xfrm>
              <a:off x="1624886" y="3387123"/>
              <a:ext cx="5118228" cy="3617350"/>
              <a:chOff x="3574399" y="2120900"/>
              <a:chExt cx="3248428" cy="180867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85CA638-4E60-C2F6-37B7-6F10F94B35BC}"/>
                  </a:ext>
                </a:extLst>
              </p:cNvPr>
              <p:cNvSpPr/>
              <p:nvPr/>
            </p:nvSpPr>
            <p:spPr>
              <a:xfrm>
                <a:off x="3574399" y="2120900"/>
                <a:ext cx="3248428" cy="1808675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4E1EA28-65B1-A443-1EBF-3DEDE6D21AD2}"/>
                  </a:ext>
                </a:extLst>
              </p:cNvPr>
              <p:cNvSpPr txBox="1"/>
              <p:nvPr/>
            </p:nvSpPr>
            <p:spPr>
              <a:xfrm>
                <a:off x="3574399" y="2165694"/>
                <a:ext cx="3248428" cy="23083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Initial Deployment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E6B8A8-6C65-6BDC-08B3-D64895A3EC85}"/>
                </a:ext>
              </a:extLst>
            </p:cNvPr>
            <p:cNvGrpSpPr/>
            <p:nvPr/>
          </p:nvGrpSpPr>
          <p:grpSpPr>
            <a:xfrm>
              <a:off x="1837734" y="4199765"/>
              <a:ext cx="2264545" cy="2449229"/>
              <a:chOff x="1898918" y="4199765"/>
              <a:chExt cx="2857501" cy="309054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3338209-E4C5-96A9-6442-9158194D8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18" y="4199765"/>
                <a:ext cx="2857501" cy="103299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F81E09E-CF7B-EEEF-A3D7-665DD69B0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18" y="5228537"/>
                <a:ext cx="2857501" cy="103299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910C904-B789-1FA5-3F3C-5B717176C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18" y="6257309"/>
                <a:ext cx="2857501" cy="1032999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99987A3-77DE-226B-BDFE-71E430670C93}"/>
                </a:ext>
              </a:extLst>
            </p:cNvPr>
            <p:cNvGrpSpPr/>
            <p:nvPr/>
          </p:nvGrpSpPr>
          <p:grpSpPr>
            <a:xfrm>
              <a:off x="4290424" y="4195833"/>
              <a:ext cx="2264545" cy="2449229"/>
              <a:chOff x="1898918" y="4199765"/>
              <a:chExt cx="2857501" cy="309054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B7449AE-7370-20FC-E62B-7BDA9C063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18" y="4199765"/>
                <a:ext cx="2857501" cy="103299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EE44EF7-3A1A-78B2-3A57-3887AD6B4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18" y="5228537"/>
                <a:ext cx="2857501" cy="103299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D3AC8F4-63D7-AE50-390D-BF88A00E5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18" y="6257309"/>
                <a:ext cx="2857501" cy="1032999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9309E02-4701-2432-6ACC-3DA6FB2B4F85}"/>
              </a:ext>
            </a:extLst>
          </p:cNvPr>
          <p:cNvGrpSpPr/>
          <p:nvPr/>
        </p:nvGrpSpPr>
        <p:grpSpPr>
          <a:xfrm>
            <a:off x="6744908" y="3387123"/>
            <a:ext cx="5118228" cy="3617350"/>
            <a:chOff x="6744908" y="3387123"/>
            <a:chExt cx="5118228" cy="361735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517AFB-C20C-EF89-16E1-8FD5B0C3CE8B}"/>
                </a:ext>
              </a:extLst>
            </p:cNvPr>
            <p:cNvGrpSpPr/>
            <p:nvPr/>
          </p:nvGrpSpPr>
          <p:grpSpPr>
            <a:xfrm>
              <a:off x="6744908" y="3387123"/>
              <a:ext cx="5118228" cy="3617350"/>
              <a:chOff x="3574399" y="2120900"/>
              <a:chExt cx="3248428" cy="18086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06E77C-1E45-9474-4252-0635805BA1B0}"/>
                  </a:ext>
                </a:extLst>
              </p:cNvPr>
              <p:cNvSpPr/>
              <p:nvPr/>
            </p:nvSpPr>
            <p:spPr>
              <a:xfrm>
                <a:off x="3574399" y="2120900"/>
                <a:ext cx="3248428" cy="1808675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6040C7-BFD2-FB50-689E-0CA9A1F98F72}"/>
                  </a:ext>
                </a:extLst>
              </p:cNvPr>
              <p:cNvSpPr txBox="1"/>
              <p:nvPr/>
            </p:nvSpPr>
            <p:spPr>
              <a:xfrm>
                <a:off x="3574399" y="2165694"/>
                <a:ext cx="3248428" cy="23083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Expansion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374221-AE16-E2CD-F145-FC0A6963687C}"/>
                </a:ext>
              </a:extLst>
            </p:cNvPr>
            <p:cNvGrpSpPr/>
            <p:nvPr/>
          </p:nvGrpSpPr>
          <p:grpSpPr>
            <a:xfrm>
              <a:off x="7094490" y="4209826"/>
              <a:ext cx="2209532" cy="2452649"/>
              <a:chOff x="6908687" y="4203512"/>
              <a:chExt cx="3882649" cy="430986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463530A-F376-9688-4C00-B18373A98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0696" y="4203512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32EFDA3-DB7D-D13E-E4C4-3CFF2A1AE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5636778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9DD1070-9F55-C627-D25B-3D9B019E8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7077735"/>
                <a:ext cx="3870640" cy="1435637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5466B25-50EB-F52F-6B03-36EA5D032EF9}"/>
                </a:ext>
              </a:extLst>
            </p:cNvPr>
            <p:cNvGrpSpPr/>
            <p:nvPr/>
          </p:nvGrpSpPr>
          <p:grpSpPr>
            <a:xfrm>
              <a:off x="9424149" y="4205976"/>
              <a:ext cx="2209532" cy="2452649"/>
              <a:chOff x="6908687" y="4203512"/>
              <a:chExt cx="3882649" cy="430986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5E7D77D-C3D3-2782-7B61-AABA244C7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0696" y="4203512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A4AB276-6555-142F-5330-AE5B5A7A3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5636778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D1CC60E-098B-FD92-CBE6-901CC4A37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7077735"/>
                <a:ext cx="3870640" cy="1435637"/>
              </a:xfrm>
              <a:prstGeom prst="rect">
                <a:avLst/>
              </a:prstGeom>
            </p:spPr>
          </p:pic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22D9E5D-D866-FB5C-BD06-CAFE75A9F985}"/>
              </a:ext>
            </a:extLst>
          </p:cNvPr>
          <p:cNvGrpSpPr/>
          <p:nvPr/>
        </p:nvGrpSpPr>
        <p:grpSpPr>
          <a:xfrm>
            <a:off x="11863137" y="3387123"/>
            <a:ext cx="9684530" cy="3617350"/>
            <a:chOff x="11863137" y="3387123"/>
            <a:chExt cx="9684530" cy="361735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B37D4DE-60E5-56CE-E11A-48C7F785606B}"/>
                </a:ext>
              </a:extLst>
            </p:cNvPr>
            <p:cNvGrpSpPr/>
            <p:nvPr/>
          </p:nvGrpSpPr>
          <p:grpSpPr>
            <a:xfrm>
              <a:off x="11863137" y="3387123"/>
              <a:ext cx="9684530" cy="3617350"/>
              <a:chOff x="3574399" y="2120900"/>
              <a:chExt cx="3248428" cy="180867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DD0E70B-E58E-871A-3FCC-A44E68D98B2A}"/>
                  </a:ext>
                </a:extLst>
              </p:cNvPr>
              <p:cNvSpPr/>
              <p:nvPr/>
            </p:nvSpPr>
            <p:spPr>
              <a:xfrm>
                <a:off x="3574399" y="2120900"/>
                <a:ext cx="3248428" cy="1808675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Open Sans Light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2FA33AB-DAF4-7C76-B530-71DEE016F186}"/>
                  </a:ext>
                </a:extLst>
              </p:cNvPr>
              <p:cNvSpPr txBox="1"/>
              <p:nvPr/>
            </p:nvSpPr>
            <p:spPr>
              <a:xfrm>
                <a:off x="3574399" y="2165694"/>
                <a:ext cx="3248428" cy="23083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Expansion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3D8FEFD-E8C3-295C-E7A6-4DF316847B18}"/>
                </a:ext>
              </a:extLst>
            </p:cNvPr>
            <p:cNvGrpSpPr/>
            <p:nvPr/>
          </p:nvGrpSpPr>
          <p:grpSpPr>
            <a:xfrm>
              <a:off x="12096556" y="4208772"/>
              <a:ext cx="2209532" cy="2452649"/>
              <a:chOff x="6908687" y="4203512"/>
              <a:chExt cx="3882649" cy="430986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9614692-E9AE-CCDA-F46E-4BCDA63A6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0696" y="4203512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5C96B36-DC05-2349-7AC0-35C645A4C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5636778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51B4573-EB21-3B39-BB30-A458F2965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7077735"/>
                <a:ext cx="3870640" cy="1435637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DD15461-A9FF-EEEA-C06A-F5828EFF3453}"/>
                </a:ext>
              </a:extLst>
            </p:cNvPr>
            <p:cNvGrpSpPr/>
            <p:nvPr/>
          </p:nvGrpSpPr>
          <p:grpSpPr>
            <a:xfrm>
              <a:off x="14426215" y="4204922"/>
              <a:ext cx="2209532" cy="2452649"/>
              <a:chOff x="6908687" y="4203512"/>
              <a:chExt cx="3882649" cy="430986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AEAF2A9-BBB5-3D2D-D72D-7F74AF131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0696" y="4203512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F912247-2830-9CC3-38C1-0BDFC367A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5636778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68BC44E-67CC-F749-1EC2-D51C9AA86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7077735"/>
                <a:ext cx="3870640" cy="1435637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9C53389-6F39-8441-792A-2B8E9C212F3A}"/>
                </a:ext>
              </a:extLst>
            </p:cNvPr>
            <p:cNvGrpSpPr/>
            <p:nvPr/>
          </p:nvGrpSpPr>
          <p:grpSpPr>
            <a:xfrm>
              <a:off x="16862332" y="4198254"/>
              <a:ext cx="2209532" cy="2452649"/>
              <a:chOff x="6908687" y="4203512"/>
              <a:chExt cx="3882649" cy="4309860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7A90BD7-4A17-E98B-EA24-20DCD8183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0696" y="4203512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C253E1E9-0D86-0057-5F41-BCB22C7CC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5636778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9F2B327D-8944-05B2-1A2E-C64C822A2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7077735"/>
                <a:ext cx="3870640" cy="1435637"/>
              </a:xfrm>
              <a:prstGeom prst="rect">
                <a:avLst/>
              </a:prstGeom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E06510C-2A65-8F1B-F988-28675E33CE66}"/>
                </a:ext>
              </a:extLst>
            </p:cNvPr>
            <p:cNvGrpSpPr/>
            <p:nvPr/>
          </p:nvGrpSpPr>
          <p:grpSpPr>
            <a:xfrm>
              <a:off x="19191991" y="4194404"/>
              <a:ext cx="2209532" cy="1632631"/>
              <a:chOff x="6908687" y="4203512"/>
              <a:chExt cx="3882649" cy="2868903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AC7D31A3-E929-D3C6-C52E-B7FDFD336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0696" y="4203512"/>
                <a:ext cx="3870640" cy="1435637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8F08D15-8EF3-6B59-8366-DD0A07AE1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687" y="5636778"/>
                <a:ext cx="3870640" cy="1435637"/>
              </a:xfrm>
              <a:prstGeom prst="rect">
                <a:avLst/>
              </a:prstGeom>
            </p:spPr>
          </p:pic>
        </p:grpSp>
      </p:grpSp>
      <p:sp>
        <p:nvSpPr>
          <p:cNvPr id="114" name="Double Wave 113">
            <a:extLst>
              <a:ext uri="{FF2B5EF4-FFF2-40B4-BE49-F238E27FC236}">
                <a16:creationId xmlns:a16="http://schemas.microsoft.com/office/drawing/2014/main" id="{12E990CA-5F9A-EEE4-215E-B67D57CC4324}"/>
              </a:ext>
            </a:extLst>
          </p:cNvPr>
          <p:cNvSpPr/>
          <p:nvPr/>
        </p:nvSpPr>
        <p:spPr>
          <a:xfrm>
            <a:off x="1837734" y="5580777"/>
            <a:ext cx="4546126" cy="976422"/>
          </a:xfrm>
          <a:prstGeom prst="doubleWav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116" name="Double Wave 115">
            <a:extLst>
              <a:ext uri="{FF2B5EF4-FFF2-40B4-BE49-F238E27FC236}">
                <a16:creationId xmlns:a16="http://schemas.microsoft.com/office/drawing/2014/main" id="{EE6435B8-7176-CE3C-C3D8-965C8C4D5BFB}"/>
              </a:ext>
            </a:extLst>
          </p:cNvPr>
          <p:cNvSpPr/>
          <p:nvPr/>
        </p:nvSpPr>
        <p:spPr>
          <a:xfrm>
            <a:off x="1852418" y="5145438"/>
            <a:ext cx="4546126" cy="1464592"/>
          </a:xfrm>
          <a:prstGeom prst="doubleWav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117" name="Double Wave 116">
            <a:extLst>
              <a:ext uri="{FF2B5EF4-FFF2-40B4-BE49-F238E27FC236}">
                <a16:creationId xmlns:a16="http://schemas.microsoft.com/office/drawing/2014/main" id="{6D64AD91-D955-23B3-F213-BBE09B3CA797}"/>
              </a:ext>
            </a:extLst>
          </p:cNvPr>
          <p:cNvSpPr/>
          <p:nvPr/>
        </p:nvSpPr>
        <p:spPr>
          <a:xfrm>
            <a:off x="1852420" y="5633609"/>
            <a:ext cx="9537088" cy="976422"/>
          </a:xfrm>
          <a:prstGeom prst="doubleWav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118" name="Double Wave 117">
            <a:extLst>
              <a:ext uri="{FF2B5EF4-FFF2-40B4-BE49-F238E27FC236}">
                <a16:creationId xmlns:a16="http://schemas.microsoft.com/office/drawing/2014/main" id="{10DE2002-D782-9486-620E-56A5716CD9AD}"/>
              </a:ext>
            </a:extLst>
          </p:cNvPr>
          <p:cNvSpPr/>
          <p:nvPr/>
        </p:nvSpPr>
        <p:spPr>
          <a:xfrm>
            <a:off x="1852422" y="5240365"/>
            <a:ext cx="9537088" cy="1418258"/>
          </a:xfrm>
          <a:prstGeom prst="doubleWav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119" name="Double Wave 118">
            <a:extLst>
              <a:ext uri="{FF2B5EF4-FFF2-40B4-BE49-F238E27FC236}">
                <a16:creationId xmlns:a16="http://schemas.microsoft.com/office/drawing/2014/main" id="{EA60E308-CC48-A41E-4AF3-5A8D2E61E095}"/>
              </a:ext>
            </a:extLst>
          </p:cNvPr>
          <p:cNvSpPr/>
          <p:nvPr/>
        </p:nvSpPr>
        <p:spPr>
          <a:xfrm>
            <a:off x="1837734" y="5657905"/>
            <a:ext cx="19370818" cy="976422"/>
          </a:xfrm>
          <a:prstGeom prst="doubleWav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120" name="Double Wave 119">
            <a:extLst>
              <a:ext uri="{FF2B5EF4-FFF2-40B4-BE49-F238E27FC236}">
                <a16:creationId xmlns:a16="http://schemas.microsoft.com/office/drawing/2014/main" id="{47C64A6C-332F-94C4-29D9-26A766602B56}"/>
              </a:ext>
            </a:extLst>
          </p:cNvPr>
          <p:cNvSpPr/>
          <p:nvPr/>
        </p:nvSpPr>
        <p:spPr>
          <a:xfrm>
            <a:off x="1852422" y="5145438"/>
            <a:ext cx="19356715" cy="1533128"/>
          </a:xfrm>
          <a:prstGeom prst="doubleWav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6D7517F3-F34D-A161-36F6-059CB14183FA}"/>
              </a:ext>
            </a:extLst>
          </p:cNvPr>
          <p:cNvSpPr txBox="1">
            <a:spLocks/>
          </p:cNvSpPr>
          <p:nvPr/>
        </p:nvSpPr>
        <p:spPr>
          <a:xfrm>
            <a:off x="1516130" y="7265861"/>
            <a:ext cx="20600332" cy="4839390"/>
          </a:xfrm>
          <a:prstGeom prst="rect">
            <a:avLst/>
          </a:prstGeom>
        </p:spPr>
        <p:txBody>
          <a:bodyPr/>
          <a:lstStyle>
            <a:lvl1pPr marL="0" indent="0" algn="l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543505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009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517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02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277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783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289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794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Data rebalances across the cluster automatically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Expand by adding media and/or additional storage system with zero downtime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Shrink to phase-out old hardware and media with zero downtime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Use latest media, supports mixed media sizes and types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Use the latest servers, including certified models for major vendors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Dynamically recategorize data into different storage classes / tiers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54D32E0-E2B9-6A4C-34C0-4821DB62E97D}"/>
              </a:ext>
            </a:extLst>
          </p:cNvPr>
          <p:cNvSpPr txBox="1">
            <a:spLocks/>
          </p:cNvSpPr>
          <p:nvPr/>
        </p:nvSpPr>
        <p:spPr>
          <a:xfrm>
            <a:off x="1143000" y="1207009"/>
            <a:ext cx="22094952" cy="1386098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5435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defTabSz="1087010">
              <a:defRPr/>
            </a:pPr>
            <a:r>
              <a:rPr lang="en-US" sz="6600" dirty="0">
                <a:solidFill>
                  <a:schemeClr val="accent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+mn-cs"/>
              </a:rPr>
              <a:t>Eliminate Complex Data Migrations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3AF81FA7-FD9C-3D35-FFDA-1A0AC383F52B}"/>
              </a:ext>
            </a:extLst>
          </p:cNvPr>
          <p:cNvSpPr/>
          <p:nvPr/>
        </p:nvSpPr>
        <p:spPr>
          <a:xfrm>
            <a:off x="6911196" y="4764231"/>
            <a:ext cx="14490327" cy="1938738"/>
          </a:xfrm>
          <a:prstGeom prst="doubleWav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176C05B7-F419-7D48-C125-BEBFF4CF1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5" y="12488448"/>
            <a:ext cx="1886058" cy="10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6D7517F3-F34D-A161-36F6-059CB14183FA}"/>
              </a:ext>
            </a:extLst>
          </p:cNvPr>
          <p:cNvSpPr txBox="1">
            <a:spLocks/>
          </p:cNvSpPr>
          <p:nvPr/>
        </p:nvSpPr>
        <p:spPr>
          <a:xfrm>
            <a:off x="1282664" y="3386447"/>
            <a:ext cx="13449336" cy="6943106"/>
          </a:xfrm>
          <a:prstGeom prst="rect">
            <a:avLst/>
          </a:prstGeom>
        </p:spPr>
        <p:txBody>
          <a:bodyPr/>
          <a:lstStyle>
            <a:lvl1pPr marL="0" indent="0" algn="l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543505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009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517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020" indent="0" algn="ctr" defTabSz="543505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49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277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783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6289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9794" indent="-271753" algn="l" defTabSz="543505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Strongest protection will come from using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Compliance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mode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Test retention policies using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Governance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mode first as it has overrides that can be used to administratively delete buckets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Compliance &amp; Governance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modes prevent deletion of objects for a set period of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Ransomware attacks will leave ‘delete markers’ which can be easily removed.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Legal-Hold is a per-object policy that can be set as an additional protection on specific objects.  This prevents explicit removal and removal by Compliance/Governance lifecycle policies.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54D32E0-E2B9-6A4C-34C0-4821DB62E97D}"/>
              </a:ext>
            </a:extLst>
          </p:cNvPr>
          <p:cNvSpPr txBox="1">
            <a:spLocks/>
          </p:cNvSpPr>
          <p:nvPr/>
        </p:nvSpPr>
        <p:spPr>
          <a:xfrm>
            <a:off x="1143000" y="1207009"/>
            <a:ext cx="22094952" cy="1386098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5435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defTabSz="1087010">
              <a:defRPr/>
            </a:pPr>
            <a:r>
              <a:rPr lang="en-US" sz="6600" dirty="0">
                <a:solidFill>
                  <a:schemeClr val="accent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+mn-cs"/>
              </a:rPr>
              <a:t>Data Security / Ransomware Protection</a:t>
            </a:r>
          </a:p>
        </p:txBody>
      </p:sp>
      <p:sp>
        <p:nvSpPr>
          <p:cNvPr id="2" name="Flowchart: Manual Operation 1">
            <a:extLst>
              <a:ext uri="{FF2B5EF4-FFF2-40B4-BE49-F238E27FC236}">
                <a16:creationId xmlns:a16="http://schemas.microsoft.com/office/drawing/2014/main" id="{4CE99B66-1AA5-362A-8A29-105230CE9C13}"/>
              </a:ext>
            </a:extLst>
          </p:cNvPr>
          <p:cNvSpPr/>
          <p:nvPr/>
        </p:nvSpPr>
        <p:spPr>
          <a:xfrm>
            <a:off x="18451702" y="4846718"/>
            <a:ext cx="2263712" cy="1896428"/>
          </a:xfrm>
          <a:prstGeom prst="flowChartManualOperation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 Sans Light"/>
              </a:rPr>
              <a:t>Bucket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D59D4D5C-4FC0-B644-BD65-F596CE024BAF}"/>
              </a:ext>
            </a:extLst>
          </p:cNvPr>
          <p:cNvSpPr/>
          <p:nvPr/>
        </p:nvSpPr>
        <p:spPr>
          <a:xfrm>
            <a:off x="16791926" y="5167947"/>
            <a:ext cx="609600" cy="661454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4AA0CB41-2EFF-ABE0-CFEC-DC12B223647F}"/>
              </a:ext>
            </a:extLst>
          </p:cNvPr>
          <p:cNvSpPr/>
          <p:nvPr/>
        </p:nvSpPr>
        <p:spPr>
          <a:xfrm>
            <a:off x="16791926" y="6063574"/>
            <a:ext cx="1158436" cy="1136492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9A59C714-53D0-ED34-3F0E-FAA43796BB33}"/>
              </a:ext>
            </a:extLst>
          </p:cNvPr>
          <p:cNvSpPr/>
          <p:nvPr/>
        </p:nvSpPr>
        <p:spPr>
          <a:xfrm>
            <a:off x="16791927" y="8659740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73AD1875-FDB5-0FB7-90F5-BBA833BE152F}"/>
              </a:ext>
            </a:extLst>
          </p:cNvPr>
          <p:cNvSpPr/>
          <p:nvPr/>
        </p:nvSpPr>
        <p:spPr>
          <a:xfrm>
            <a:off x="16791927" y="4465542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3B27FFA-E2BC-1B3C-6E1D-AD382F79474C}"/>
              </a:ext>
            </a:extLst>
          </p:cNvPr>
          <p:cNvSpPr/>
          <p:nvPr/>
        </p:nvSpPr>
        <p:spPr>
          <a:xfrm>
            <a:off x="16791927" y="9301256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DD3CFDD8-3AD6-F36F-361A-ABFDD4582D92}"/>
              </a:ext>
            </a:extLst>
          </p:cNvPr>
          <p:cNvSpPr/>
          <p:nvPr/>
        </p:nvSpPr>
        <p:spPr>
          <a:xfrm>
            <a:off x="16791927" y="8018224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A9B18D9-9182-93D8-4BA5-C13C15A06AC9}"/>
              </a:ext>
            </a:extLst>
          </p:cNvPr>
          <p:cNvSpPr/>
          <p:nvPr/>
        </p:nvSpPr>
        <p:spPr>
          <a:xfrm>
            <a:off x="16791927" y="10136962"/>
            <a:ext cx="356634" cy="381176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00F9FE-A20D-7C00-8D84-CC463160C205}"/>
              </a:ext>
            </a:extLst>
          </p:cNvPr>
          <p:cNvSpPr/>
          <p:nvPr/>
        </p:nvSpPr>
        <p:spPr>
          <a:xfrm>
            <a:off x="16122021" y="4465542"/>
            <a:ext cx="356634" cy="381176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Open Sans Light"/>
              </a:rPr>
              <a:t>D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93B037FB-553F-4CE0-1115-D07B5DBED6F4}"/>
              </a:ext>
            </a:extLst>
          </p:cNvPr>
          <p:cNvSpPr/>
          <p:nvPr/>
        </p:nvSpPr>
        <p:spPr>
          <a:xfrm>
            <a:off x="16122021" y="5341560"/>
            <a:ext cx="356634" cy="381176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Open Sans Light"/>
              </a:rPr>
              <a:t>D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CED01301-4294-724D-D81A-0B61D59D766D}"/>
              </a:ext>
            </a:extLst>
          </p:cNvPr>
          <p:cNvSpPr/>
          <p:nvPr/>
        </p:nvSpPr>
        <p:spPr>
          <a:xfrm>
            <a:off x="16122021" y="6480362"/>
            <a:ext cx="356634" cy="381176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Open Sans Light"/>
              </a:rPr>
              <a:t>D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30158F2B-91FF-255D-8B2A-0BEBFC5B501C}"/>
              </a:ext>
            </a:extLst>
          </p:cNvPr>
          <p:cNvSpPr/>
          <p:nvPr/>
        </p:nvSpPr>
        <p:spPr>
          <a:xfrm>
            <a:off x="16122019" y="8012560"/>
            <a:ext cx="356634" cy="381176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Open Sans Light"/>
              </a:rPr>
              <a:t>D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736E620A-6A73-E567-56AE-324A265ED263}"/>
              </a:ext>
            </a:extLst>
          </p:cNvPr>
          <p:cNvSpPr/>
          <p:nvPr/>
        </p:nvSpPr>
        <p:spPr>
          <a:xfrm>
            <a:off x="16122021" y="8697990"/>
            <a:ext cx="356634" cy="381176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Open Sans Light"/>
              </a:rPr>
              <a:t>D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437F120-293F-002B-0799-52D24C2F7493}"/>
              </a:ext>
            </a:extLst>
          </p:cNvPr>
          <p:cNvSpPr/>
          <p:nvPr/>
        </p:nvSpPr>
        <p:spPr>
          <a:xfrm>
            <a:off x="16122021" y="9301256"/>
            <a:ext cx="356634" cy="381176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Open Sans Light"/>
              </a:rPr>
              <a:t>D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BEB41D71-E3F6-A269-150A-BD1CAB40D525}"/>
              </a:ext>
            </a:extLst>
          </p:cNvPr>
          <p:cNvSpPr/>
          <p:nvPr/>
        </p:nvSpPr>
        <p:spPr>
          <a:xfrm>
            <a:off x="16122017" y="10136962"/>
            <a:ext cx="356634" cy="381176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Open Sans Light"/>
              </a:rPr>
              <a:t>D</a:t>
            </a:r>
          </a:p>
        </p:txBody>
      </p:sp>
      <p:sp>
        <p:nvSpPr>
          <p:cNvPr id="19" name="Flowchart: Manual Operation 18">
            <a:extLst>
              <a:ext uri="{FF2B5EF4-FFF2-40B4-BE49-F238E27FC236}">
                <a16:creationId xmlns:a16="http://schemas.microsoft.com/office/drawing/2014/main" id="{8E73BFF8-7489-41C3-9A24-08F02C48F259}"/>
              </a:ext>
            </a:extLst>
          </p:cNvPr>
          <p:cNvSpPr/>
          <p:nvPr/>
        </p:nvSpPr>
        <p:spPr>
          <a:xfrm>
            <a:off x="18451698" y="8282338"/>
            <a:ext cx="2263712" cy="1896428"/>
          </a:xfrm>
          <a:prstGeom prst="flowChartManualOperation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 Sans Light"/>
              </a:rPr>
              <a:t>Bucket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629C6F-8876-D2B1-CF3A-3617ADF85F49}"/>
              </a:ext>
            </a:extLst>
          </p:cNvPr>
          <p:cNvGrpSpPr/>
          <p:nvPr/>
        </p:nvGrpSpPr>
        <p:grpSpPr>
          <a:xfrm>
            <a:off x="17148561" y="3572749"/>
            <a:ext cx="3382188" cy="1849726"/>
            <a:chOff x="8574280" y="1786374"/>
            <a:chExt cx="1691094" cy="9248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D5C578-1524-C1FA-0517-0DC09E314D67}"/>
                </a:ext>
              </a:extLst>
            </p:cNvPr>
            <p:cNvSpPr txBox="1"/>
            <p:nvPr/>
          </p:nvSpPr>
          <p:spPr>
            <a:xfrm>
              <a:off x="9099029" y="1786374"/>
              <a:ext cx="1166345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legal-hold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606B91-425F-E727-BB87-F33F8B69B32A}"/>
                </a:ext>
              </a:extLst>
            </p:cNvPr>
            <p:cNvCxnSpPr>
              <a:cxnSpLocks/>
              <a:stCxn id="22" idx="1"/>
              <a:endCxn id="6" idx="5"/>
            </p:cNvCxnSpPr>
            <p:nvPr/>
          </p:nvCxnSpPr>
          <p:spPr>
            <a:xfrm flipH="1">
              <a:off x="8574280" y="1917179"/>
              <a:ext cx="524749" cy="388596"/>
            </a:xfrm>
            <a:prstGeom prst="line">
              <a:avLst/>
            </a:prstGeom>
            <a:ln w="127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D5739B-822C-0E58-498F-64752262DC4E}"/>
                </a:ext>
              </a:extLst>
            </p:cNvPr>
            <p:cNvCxnSpPr>
              <a:cxnSpLocks/>
              <a:stCxn id="22" idx="1"/>
              <a:endCxn id="3" idx="5"/>
            </p:cNvCxnSpPr>
            <p:nvPr/>
          </p:nvCxnSpPr>
          <p:spPr>
            <a:xfrm flipH="1">
              <a:off x="8700763" y="1917179"/>
              <a:ext cx="398267" cy="794058"/>
            </a:xfrm>
            <a:prstGeom prst="line">
              <a:avLst/>
            </a:prstGeom>
            <a:ln w="127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09D2D-465F-1924-63D6-8AE31ACB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5" y="12488448"/>
            <a:ext cx="1886058" cy="10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A8547F6-BD46-9CED-D509-994901743FEA}"/>
              </a:ext>
            </a:extLst>
          </p:cNvPr>
          <p:cNvGrpSpPr/>
          <p:nvPr/>
        </p:nvGrpSpPr>
        <p:grpSpPr>
          <a:xfrm>
            <a:off x="9214543" y="4134345"/>
            <a:ext cx="5560544" cy="4567345"/>
            <a:chOff x="7164803" y="4027103"/>
            <a:chExt cx="8734289" cy="717421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42FF76B-DCA9-C53D-6C3F-C9E422A5EB59}"/>
                </a:ext>
              </a:extLst>
            </p:cNvPr>
            <p:cNvGrpSpPr/>
            <p:nvPr/>
          </p:nvGrpSpPr>
          <p:grpSpPr>
            <a:xfrm>
              <a:off x="7164803" y="4027103"/>
              <a:ext cx="2883066" cy="7174210"/>
              <a:chOff x="6353027" y="4031242"/>
              <a:chExt cx="2883066" cy="7174210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EE556E9-B51C-E7B3-30B7-FDD2E627E52B}"/>
                  </a:ext>
                </a:extLst>
              </p:cNvPr>
              <p:cNvGrpSpPr/>
              <p:nvPr/>
            </p:nvGrpSpPr>
            <p:grpSpPr>
              <a:xfrm>
                <a:off x="6353027" y="4031242"/>
                <a:ext cx="2857501" cy="6184712"/>
                <a:chOff x="13049513" y="2728524"/>
                <a:chExt cx="2857501" cy="6170224"/>
              </a:xfrm>
            </p:grpSpPr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1ADE98A3-1096-B98F-2DF1-848FA6C15D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2728524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A807F9F5-EF3D-B1E4-73A3-DD8687A9C7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3245246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91A806E3-DC4A-F2AE-0F77-25F6C607D8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3761968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83E01B0F-D15F-4265-0A80-4D2C22860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4269065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99176918-3F2A-CBE2-096F-C0DDE4AAD6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478578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8C086864-5D59-06DB-AF87-03F32AAF7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5302509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588A1DF5-7ED9-8CE7-9D36-65CD7D4A60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5809606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0BD5EBBF-F228-C0F9-963C-63C1B28873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6326328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25577624-0B13-0650-AD7C-1DCF24507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6843050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35AFBF0F-2569-C81D-BE76-8DBD2CB674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735014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E33394F4-2EF0-EA56-3380-1C1582637F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786686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24592CF9-2CFD-D375-F4DF-C6635D2C8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8384398"/>
                  <a:ext cx="2857501" cy="514350"/>
                </a:xfrm>
                <a:prstGeom prst="rect">
                  <a:avLst/>
                </a:prstGeom>
              </p:spPr>
            </p:pic>
          </p:grp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75BC50D2-7C18-7E8A-FC9A-5CE4850F0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592" y="10208998"/>
                <a:ext cx="2857501" cy="515558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AB39A506-D85E-B7A1-19EF-E2C5AF5E1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592" y="10689894"/>
                <a:ext cx="2857501" cy="515558"/>
              </a:xfrm>
              <a:prstGeom prst="rect">
                <a:avLst/>
              </a:prstGeom>
            </p:spPr>
          </p:pic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47E7F1A-8E78-A9E3-DFC6-5B22C3D50F0F}"/>
                </a:ext>
              </a:extLst>
            </p:cNvPr>
            <p:cNvGrpSpPr/>
            <p:nvPr/>
          </p:nvGrpSpPr>
          <p:grpSpPr>
            <a:xfrm>
              <a:off x="10090415" y="4027103"/>
              <a:ext cx="2883066" cy="7174210"/>
              <a:chOff x="6353027" y="4031242"/>
              <a:chExt cx="2883066" cy="7174210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9214643E-C71E-1756-C10D-43F256E7CF04}"/>
                  </a:ext>
                </a:extLst>
              </p:cNvPr>
              <p:cNvGrpSpPr/>
              <p:nvPr/>
            </p:nvGrpSpPr>
            <p:grpSpPr>
              <a:xfrm>
                <a:off x="6353027" y="4031242"/>
                <a:ext cx="2857501" cy="6184712"/>
                <a:chOff x="13049513" y="2728524"/>
                <a:chExt cx="2857501" cy="6170224"/>
              </a:xfrm>
            </p:grpSpPr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820CAD57-8038-D06A-45CA-780DB7FB9C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2728524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108D3948-885C-F155-4D85-0684B23420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3245246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49" name="Picture 148">
                  <a:extLst>
                    <a:ext uri="{FF2B5EF4-FFF2-40B4-BE49-F238E27FC236}">
                      <a16:creationId xmlns:a16="http://schemas.microsoft.com/office/drawing/2014/main" id="{E28082F7-06B7-3987-D53C-FB2B6FC0D9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3761968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0" name="Picture 149">
                  <a:extLst>
                    <a:ext uri="{FF2B5EF4-FFF2-40B4-BE49-F238E27FC236}">
                      <a16:creationId xmlns:a16="http://schemas.microsoft.com/office/drawing/2014/main" id="{7DC34A78-D993-152D-7635-C74BDC97FD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4269065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7F22616D-7642-4A15-9859-E35E7D1DF9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478578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:a16="http://schemas.microsoft.com/office/drawing/2014/main" id="{A97E5DA6-D4DB-CF79-98D6-7ED3E6439D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5302509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3900028A-1C2F-A422-3B91-52E952672E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5809606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:a16="http://schemas.microsoft.com/office/drawing/2014/main" id="{10C26131-464E-FF4E-91F2-88E403721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6326328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597F1CE0-E29C-0F79-346E-8E3B88B4D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6843050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9FFDDB0B-8174-F0F0-D838-22FE66EBB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735014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5D2D5F6C-A8C3-6483-0371-9C2DD77138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786686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:a16="http://schemas.microsoft.com/office/drawing/2014/main" id="{AC1E5F88-1181-78FB-8DA2-F335D24C6C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8384398"/>
                  <a:ext cx="2857501" cy="514350"/>
                </a:xfrm>
                <a:prstGeom prst="rect">
                  <a:avLst/>
                </a:prstGeom>
              </p:spPr>
            </p:pic>
          </p:grpSp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AB0FADAC-0C55-7AB2-B66B-0BA84DE34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592" y="10208998"/>
                <a:ext cx="2857501" cy="515558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269E0CB4-4375-D673-14F7-8C3418662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592" y="10689894"/>
                <a:ext cx="2857501" cy="515558"/>
              </a:xfrm>
              <a:prstGeom prst="rect">
                <a:avLst/>
              </a:prstGeom>
            </p:spPr>
          </p:pic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106D8C2-C88A-BA19-8749-032587DB1E36}"/>
                </a:ext>
              </a:extLst>
            </p:cNvPr>
            <p:cNvGrpSpPr/>
            <p:nvPr/>
          </p:nvGrpSpPr>
          <p:grpSpPr>
            <a:xfrm>
              <a:off x="13016026" y="4027103"/>
              <a:ext cx="2883066" cy="7174210"/>
              <a:chOff x="6353027" y="4031242"/>
              <a:chExt cx="2883066" cy="7174210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95D78C8B-918B-9F64-4A29-EDD19D6029A9}"/>
                  </a:ext>
                </a:extLst>
              </p:cNvPr>
              <p:cNvGrpSpPr/>
              <p:nvPr/>
            </p:nvGrpSpPr>
            <p:grpSpPr>
              <a:xfrm>
                <a:off x="6353027" y="4031242"/>
                <a:ext cx="2857501" cy="6184712"/>
                <a:chOff x="13049513" y="2728524"/>
                <a:chExt cx="2857501" cy="6170224"/>
              </a:xfrm>
            </p:grpSpPr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47508D2F-4B28-D5F4-01CE-BFA14DA97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2728524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64" name="Picture 163">
                  <a:extLst>
                    <a:ext uri="{FF2B5EF4-FFF2-40B4-BE49-F238E27FC236}">
                      <a16:creationId xmlns:a16="http://schemas.microsoft.com/office/drawing/2014/main" id="{63C42067-BAE9-A038-D78A-D7DE36F5A6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3245246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65" name="Picture 164">
                  <a:extLst>
                    <a:ext uri="{FF2B5EF4-FFF2-40B4-BE49-F238E27FC236}">
                      <a16:creationId xmlns:a16="http://schemas.microsoft.com/office/drawing/2014/main" id="{919C6149-D1DD-4C54-0883-C8D776B1B3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3761968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66" name="Picture 165">
                  <a:extLst>
                    <a:ext uri="{FF2B5EF4-FFF2-40B4-BE49-F238E27FC236}">
                      <a16:creationId xmlns:a16="http://schemas.microsoft.com/office/drawing/2014/main" id="{E03B9054-6B9A-CB47-17FE-43516085AA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4269065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67" name="Picture 166">
                  <a:extLst>
                    <a:ext uri="{FF2B5EF4-FFF2-40B4-BE49-F238E27FC236}">
                      <a16:creationId xmlns:a16="http://schemas.microsoft.com/office/drawing/2014/main" id="{C2E1BBDB-5C77-1833-5B84-57228277AF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478578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A38AE459-83CA-FA69-3142-6588D3865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5302509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5EAE4AA0-44FE-D53E-109A-D9E152AEB3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5809606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70" name="Picture 169">
                  <a:extLst>
                    <a:ext uri="{FF2B5EF4-FFF2-40B4-BE49-F238E27FC236}">
                      <a16:creationId xmlns:a16="http://schemas.microsoft.com/office/drawing/2014/main" id="{F0249C8B-F5AD-FD17-5D17-EEF325F835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6326328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71" name="Picture 170">
                  <a:extLst>
                    <a:ext uri="{FF2B5EF4-FFF2-40B4-BE49-F238E27FC236}">
                      <a16:creationId xmlns:a16="http://schemas.microsoft.com/office/drawing/2014/main" id="{BE7A4F80-591D-F2A1-66F3-4D774106A3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6843050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72" name="Picture 171">
                  <a:extLst>
                    <a:ext uri="{FF2B5EF4-FFF2-40B4-BE49-F238E27FC236}">
                      <a16:creationId xmlns:a16="http://schemas.microsoft.com/office/drawing/2014/main" id="{B0F58880-2123-75E1-57C9-0210113E1F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735014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98DCCF4E-EE2C-AD33-F48D-E26BA55A6D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7866867"/>
                  <a:ext cx="2857501" cy="514350"/>
                </a:xfrm>
                <a:prstGeom prst="rect">
                  <a:avLst/>
                </a:prstGeom>
              </p:spPr>
            </p:pic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747CE9D9-DCC1-9A8C-B3BD-1D78C683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9513" y="8384398"/>
                  <a:ext cx="2857501" cy="514350"/>
                </a:xfrm>
                <a:prstGeom prst="rect">
                  <a:avLst/>
                </a:prstGeom>
              </p:spPr>
            </p:pic>
          </p:grpSp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B3FCD814-390D-BA72-547E-B22360B57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592" y="10208998"/>
                <a:ext cx="2857501" cy="515558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F4781B35-B02A-C7AE-C225-E82A72462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592" y="10689894"/>
                <a:ext cx="2857501" cy="515558"/>
              </a:xfrm>
              <a:prstGeom prst="rect">
                <a:avLst/>
              </a:prstGeom>
            </p:spPr>
          </p:pic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4C34AFF-E2CA-6119-03A2-F9401E1D3F22}"/>
              </a:ext>
            </a:extLst>
          </p:cNvPr>
          <p:cNvGrpSpPr/>
          <p:nvPr/>
        </p:nvGrpSpPr>
        <p:grpSpPr>
          <a:xfrm>
            <a:off x="17172261" y="2180536"/>
            <a:ext cx="5528115" cy="4557509"/>
            <a:chOff x="16896509" y="4013094"/>
            <a:chExt cx="8739481" cy="720503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B604ECA-545F-AB6D-C088-89D7E9B71365}"/>
                </a:ext>
              </a:extLst>
            </p:cNvPr>
            <p:cNvGrpSpPr/>
            <p:nvPr/>
          </p:nvGrpSpPr>
          <p:grpSpPr>
            <a:xfrm>
              <a:off x="19837499" y="4013094"/>
              <a:ext cx="2857502" cy="7205036"/>
              <a:chOff x="12183919" y="4034211"/>
              <a:chExt cx="2857502" cy="7205036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A7947AD5-5483-EA6A-F63A-CA62EC8CEE8A}"/>
                  </a:ext>
                </a:extLst>
              </p:cNvPr>
              <p:cNvGrpSpPr/>
              <p:nvPr/>
            </p:nvGrpSpPr>
            <p:grpSpPr>
              <a:xfrm>
                <a:off x="12183920" y="4034211"/>
                <a:ext cx="2857501" cy="6176859"/>
                <a:chOff x="16142605" y="2721889"/>
                <a:chExt cx="2857501" cy="6122463"/>
              </a:xfrm>
            </p:grpSpPr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8610AE31-9AD3-53BB-356F-765EA5C33B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2721889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4591E1A1-9DA7-94EA-517C-84D6F503D6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3741601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BD6698C3-230F-BEDD-F0FA-6DA60C0DAD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4761313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8D7C6F25-E396-64D7-4542-D5CDB363B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5781025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121AB3AB-0094-0267-E044-A5885FF2CB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6800737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15F9372D-C4C6-8645-98AD-343AE5D2CD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7820450"/>
                  <a:ext cx="2857501" cy="1023902"/>
                </a:xfrm>
                <a:prstGeom prst="rect">
                  <a:avLst/>
                </a:prstGeom>
              </p:spPr>
            </p:pic>
          </p:grp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D31FAD7D-1B8A-5734-BC75-9CB08E9AF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3919" y="10206248"/>
                <a:ext cx="2857501" cy="1032999"/>
              </a:xfrm>
              <a:prstGeom prst="rect">
                <a:avLst/>
              </a:prstGeom>
            </p:spPr>
          </p:pic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81C3497-CBE0-9414-9797-B7BFB964847A}"/>
                </a:ext>
              </a:extLst>
            </p:cNvPr>
            <p:cNvGrpSpPr/>
            <p:nvPr/>
          </p:nvGrpSpPr>
          <p:grpSpPr>
            <a:xfrm>
              <a:off x="16896509" y="4013094"/>
              <a:ext cx="2857502" cy="7194694"/>
              <a:chOff x="9249157" y="4014706"/>
              <a:chExt cx="2857502" cy="7194694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16454CB-3DE9-D890-8CCB-58F59B68DF51}"/>
                  </a:ext>
                </a:extLst>
              </p:cNvPr>
              <p:cNvGrpSpPr/>
              <p:nvPr/>
            </p:nvGrpSpPr>
            <p:grpSpPr>
              <a:xfrm>
                <a:off x="9249158" y="4014706"/>
                <a:ext cx="2857501" cy="6176859"/>
                <a:chOff x="16142605" y="2721889"/>
                <a:chExt cx="2857501" cy="6122463"/>
              </a:xfrm>
            </p:grpSpPr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17ABDDB8-8029-7E99-8D14-B1F8975434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2721889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78CB83E5-3E58-092C-6CE2-C341E67B5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3741601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811DE928-7337-9BAE-1E90-9F2FC41509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4761313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E6CACF92-99A7-3EEA-EAB6-8492088AFC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5781025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2D3C0791-9B19-69E4-19A9-97FDE08B47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6800737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680B63D0-6C1F-45AE-8051-D087271AC5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7820450"/>
                  <a:ext cx="2857501" cy="1023902"/>
                </a:xfrm>
                <a:prstGeom prst="rect">
                  <a:avLst/>
                </a:prstGeom>
              </p:spPr>
            </p:pic>
          </p:grp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9B12744-3DEE-DE14-B0EB-4C231D958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9157" y="10176401"/>
                <a:ext cx="2857501" cy="1032999"/>
              </a:xfrm>
              <a:prstGeom prst="rect">
                <a:avLst/>
              </a:prstGeom>
            </p:spPr>
          </p:pic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655D1BF6-78C8-81D7-CE8C-51877A1A6362}"/>
                </a:ext>
              </a:extLst>
            </p:cNvPr>
            <p:cNvGrpSpPr/>
            <p:nvPr/>
          </p:nvGrpSpPr>
          <p:grpSpPr>
            <a:xfrm>
              <a:off x="22778488" y="4013094"/>
              <a:ext cx="2857502" cy="7205036"/>
              <a:chOff x="12183919" y="4034211"/>
              <a:chExt cx="2857502" cy="7205036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0DDAAE8B-1DF3-3A92-02D6-5D3F24052277}"/>
                  </a:ext>
                </a:extLst>
              </p:cNvPr>
              <p:cNvGrpSpPr/>
              <p:nvPr/>
            </p:nvGrpSpPr>
            <p:grpSpPr>
              <a:xfrm>
                <a:off x="12183920" y="4034211"/>
                <a:ext cx="2857501" cy="6176859"/>
                <a:chOff x="16142605" y="2721889"/>
                <a:chExt cx="2857501" cy="6122463"/>
              </a:xfrm>
            </p:grpSpPr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19D580E5-34A9-BEFA-EB52-86B1BDF816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2721889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80" name="Picture 179">
                  <a:extLst>
                    <a:ext uri="{FF2B5EF4-FFF2-40B4-BE49-F238E27FC236}">
                      <a16:creationId xmlns:a16="http://schemas.microsoft.com/office/drawing/2014/main" id="{60540AA3-9524-5A94-BE84-A9ED4A180B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3741601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81" name="Picture 180">
                  <a:extLst>
                    <a:ext uri="{FF2B5EF4-FFF2-40B4-BE49-F238E27FC236}">
                      <a16:creationId xmlns:a16="http://schemas.microsoft.com/office/drawing/2014/main" id="{968F3C66-600E-7941-9A0E-E410226480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4761313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82" name="Picture 181">
                  <a:extLst>
                    <a:ext uri="{FF2B5EF4-FFF2-40B4-BE49-F238E27FC236}">
                      <a16:creationId xmlns:a16="http://schemas.microsoft.com/office/drawing/2014/main" id="{615E173C-76BA-34C7-07FB-39C6E5E141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5781025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:a16="http://schemas.microsoft.com/office/drawing/2014/main" id="{0E5834B7-6341-7064-9CB3-4A516A419C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6800737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:a16="http://schemas.microsoft.com/office/drawing/2014/main" id="{3468427B-74A6-25F1-33C2-8B73F955E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7820450"/>
                  <a:ext cx="2857501" cy="1023902"/>
                </a:xfrm>
                <a:prstGeom prst="rect">
                  <a:avLst/>
                </a:prstGeom>
              </p:spPr>
            </p:pic>
          </p:grpSp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EA275BEC-1D6A-B653-DFB5-6E38F4941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3919" y="10206248"/>
                <a:ext cx="2857501" cy="1032999"/>
              </a:xfrm>
              <a:prstGeom prst="rect">
                <a:avLst/>
              </a:prstGeom>
            </p:spPr>
          </p:pic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99F8011-38C7-295A-DF12-7A12E7C2E197}"/>
              </a:ext>
            </a:extLst>
          </p:cNvPr>
          <p:cNvGrpSpPr/>
          <p:nvPr/>
        </p:nvGrpSpPr>
        <p:grpSpPr>
          <a:xfrm>
            <a:off x="17152112" y="7400201"/>
            <a:ext cx="5528115" cy="4557509"/>
            <a:chOff x="16896509" y="4013094"/>
            <a:chExt cx="8739481" cy="7205036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C1BAEBF-283D-E9B5-22EE-277A89BC2F4D}"/>
                </a:ext>
              </a:extLst>
            </p:cNvPr>
            <p:cNvGrpSpPr/>
            <p:nvPr/>
          </p:nvGrpSpPr>
          <p:grpSpPr>
            <a:xfrm>
              <a:off x="19837499" y="4013094"/>
              <a:ext cx="2857502" cy="7205036"/>
              <a:chOff x="12183919" y="4034211"/>
              <a:chExt cx="2857502" cy="7205036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91550CD2-458F-6EB0-15F2-71F19F7CD4D4}"/>
                  </a:ext>
                </a:extLst>
              </p:cNvPr>
              <p:cNvGrpSpPr/>
              <p:nvPr/>
            </p:nvGrpSpPr>
            <p:grpSpPr>
              <a:xfrm>
                <a:off x="12183920" y="4034211"/>
                <a:ext cx="2857501" cy="6176859"/>
                <a:chOff x="16142605" y="2721889"/>
                <a:chExt cx="2857501" cy="6122463"/>
              </a:xfrm>
            </p:grpSpPr>
            <p:pic>
              <p:nvPicPr>
                <p:cNvPr id="208" name="Picture 207">
                  <a:extLst>
                    <a:ext uri="{FF2B5EF4-FFF2-40B4-BE49-F238E27FC236}">
                      <a16:creationId xmlns:a16="http://schemas.microsoft.com/office/drawing/2014/main" id="{70394BED-E13E-2418-4DF0-8F08393C95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2721889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09" name="Picture 208">
                  <a:extLst>
                    <a:ext uri="{FF2B5EF4-FFF2-40B4-BE49-F238E27FC236}">
                      <a16:creationId xmlns:a16="http://schemas.microsoft.com/office/drawing/2014/main" id="{4784F048-9FE9-AFFE-042D-809E8106C5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3741601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id="{C405867D-8B14-9B82-BF3D-AB0ABC9801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4761313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C7B2E120-4734-82AB-C2EE-5BD24F9C0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5781025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A63D2F34-C1F3-AB0F-6F8A-BB8A98F5B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6800737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38D28239-57C5-D4A9-DAE6-3C6B67E24B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7820450"/>
                  <a:ext cx="2857501" cy="1023902"/>
                </a:xfrm>
                <a:prstGeom prst="rect">
                  <a:avLst/>
                </a:prstGeom>
              </p:spPr>
            </p:pic>
          </p:grpSp>
          <p:pic>
            <p:nvPicPr>
              <p:cNvPr id="207" name="Picture 206">
                <a:extLst>
                  <a:ext uri="{FF2B5EF4-FFF2-40B4-BE49-F238E27FC236}">
                    <a16:creationId xmlns:a16="http://schemas.microsoft.com/office/drawing/2014/main" id="{955B1C8D-C347-C5BA-D0F1-0AD1F7BE7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3919" y="10206248"/>
                <a:ext cx="2857501" cy="1032999"/>
              </a:xfrm>
              <a:prstGeom prst="rect">
                <a:avLst/>
              </a:prstGeom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50AEFA84-F972-9026-3AC7-B9FFDB7166E4}"/>
                </a:ext>
              </a:extLst>
            </p:cNvPr>
            <p:cNvGrpSpPr/>
            <p:nvPr/>
          </p:nvGrpSpPr>
          <p:grpSpPr>
            <a:xfrm>
              <a:off x="16896509" y="4013094"/>
              <a:ext cx="2857502" cy="7194694"/>
              <a:chOff x="9249157" y="4014706"/>
              <a:chExt cx="2857502" cy="7194694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10E4536-D7B3-C45A-A877-26D95730A3C0}"/>
                  </a:ext>
                </a:extLst>
              </p:cNvPr>
              <p:cNvGrpSpPr/>
              <p:nvPr/>
            </p:nvGrpSpPr>
            <p:grpSpPr>
              <a:xfrm>
                <a:off x="9249158" y="4014706"/>
                <a:ext cx="2857501" cy="6176859"/>
                <a:chOff x="16142605" y="2721889"/>
                <a:chExt cx="2857501" cy="6122463"/>
              </a:xfrm>
            </p:grpSpPr>
            <p:pic>
              <p:nvPicPr>
                <p:cNvPr id="200" name="Picture 199">
                  <a:extLst>
                    <a:ext uri="{FF2B5EF4-FFF2-40B4-BE49-F238E27FC236}">
                      <a16:creationId xmlns:a16="http://schemas.microsoft.com/office/drawing/2014/main" id="{CAF9F691-566C-E944-AC6F-484F0D34EC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2721889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01" name="Picture 200">
                  <a:extLst>
                    <a:ext uri="{FF2B5EF4-FFF2-40B4-BE49-F238E27FC236}">
                      <a16:creationId xmlns:a16="http://schemas.microsoft.com/office/drawing/2014/main" id="{0DDAAC34-775F-682E-7D45-10756158DE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3741601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A7B17744-9372-4A69-93C8-F744697C8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4761313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1850BC3E-F381-EE24-C22D-2E253CC47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5781025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210FC479-0668-CBA1-DBFE-7E1B3AEB0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6800737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205" name="Picture 204">
                  <a:extLst>
                    <a:ext uri="{FF2B5EF4-FFF2-40B4-BE49-F238E27FC236}">
                      <a16:creationId xmlns:a16="http://schemas.microsoft.com/office/drawing/2014/main" id="{6B9CFB1D-14D7-5FE6-03F3-4DD37AD88E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7820450"/>
                  <a:ext cx="2857501" cy="1023902"/>
                </a:xfrm>
                <a:prstGeom prst="rect">
                  <a:avLst/>
                </a:prstGeom>
              </p:spPr>
            </p:pic>
          </p:grpSp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0A1319DE-C3D3-9E81-0405-C08362DA5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9157" y="10176401"/>
                <a:ext cx="2857501" cy="1032999"/>
              </a:xfrm>
              <a:prstGeom prst="rect">
                <a:avLst/>
              </a:prstGeom>
            </p:spPr>
          </p:pic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1E6E40A-52B4-295C-1A05-7F78A3120544}"/>
                </a:ext>
              </a:extLst>
            </p:cNvPr>
            <p:cNvGrpSpPr/>
            <p:nvPr/>
          </p:nvGrpSpPr>
          <p:grpSpPr>
            <a:xfrm>
              <a:off x="22778488" y="4013094"/>
              <a:ext cx="2857502" cy="7205036"/>
              <a:chOff x="12183919" y="4034211"/>
              <a:chExt cx="2857502" cy="7205036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C247F9F1-B0CA-E063-E70B-45621B490ABE}"/>
                  </a:ext>
                </a:extLst>
              </p:cNvPr>
              <p:cNvGrpSpPr/>
              <p:nvPr/>
            </p:nvGrpSpPr>
            <p:grpSpPr>
              <a:xfrm>
                <a:off x="12183920" y="4034211"/>
                <a:ext cx="2857501" cy="6176859"/>
                <a:chOff x="16142605" y="2721889"/>
                <a:chExt cx="2857501" cy="6122463"/>
              </a:xfrm>
            </p:grpSpPr>
            <p:pic>
              <p:nvPicPr>
                <p:cNvPr id="192" name="Picture 191">
                  <a:extLst>
                    <a:ext uri="{FF2B5EF4-FFF2-40B4-BE49-F238E27FC236}">
                      <a16:creationId xmlns:a16="http://schemas.microsoft.com/office/drawing/2014/main" id="{0AA83081-F6F3-81C8-872F-D87E36CA0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2721889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93" name="Picture 192">
                  <a:extLst>
                    <a:ext uri="{FF2B5EF4-FFF2-40B4-BE49-F238E27FC236}">
                      <a16:creationId xmlns:a16="http://schemas.microsoft.com/office/drawing/2014/main" id="{166FDB9A-67DF-A888-C97D-24248F5618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3741601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94" name="Picture 193">
                  <a:extLst>
                    <a:ext uri="{FF2B5EF4-FFF2-40B4-BE49-F238E27FC236}">
                      <a16:creationId xmlns:a16="http://schemas.microsoft.com/office/drawing/2014/main" id="{3906E69A-0B6B-AF03-7BFD-3835128CF6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4761313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95" name="Picture 194">
                  <a:extLst>
                    <a:ext uri="{FF2B5EF4-FFF2-40B4-BE49-F238E27FC236}">
                      <a16:creationId xmlns:a16="http://schemas.microsoft.com/office/drawing/2014/main" id="{0BD8B16A-8D03-CBA6-0E15-2AA2567340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5781025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96" name="Picture 195">
                  <a:extLst>
                    <a:ext uri="{FF2B5EF4-FFF2-40B4-BE49-F238E27FC236}">
                      <a16:creationId xmlns:a16="http://schemas.microsoft.com/office/drawing/2014/main" id="{0610CA60-DE07-E616-66E4-5A3FA4788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6800737"/>
                  <a:ext cx="2857501" cy="1023902"/>
                </a:xfrm>
                <a:prstGeom prst="rect">
                  <a:avLst/>
                </a:prstGeom>
              </p:spPr>
            </p:pic>
            <p:pic>
              <p:nvPicPr>
                <p:cNvPr id="197" name="Picture 196">
                  <a:extLst>
                    <a:ext uri="{FF2B5EF4-FFF2-40B4-BE49-F238E27FC236}">
                      <a16:creationId xmlns:a16="http://schemas.microsoft.com/office/drawing/2014/main" id="{BE43A63E-7613-0B73-1817-0C4C3E0EC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2605" y="7820450"/>
                  <a:ext cx="2857501" cy="1023902"/>
                </a:xfrm>
                <a:prstGeom prst="rect">
                  <a:avLst/>
                </a:prstGeom>
              </p:spPr>
            </p:pic>
          </p:grpSp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FA8BDDDD-76F4-ABB2-32F5-511B26F5E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3919" y="10206248"/>
                <a:ext cx="2857501" cy="1032999"/>
              </a:xfrm>
              <a:prstGeom prst="rect">
                <a:avLst/>
              </a:prstGeom>
            </p:spPr>
          </p:pic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F8AF0-E91A-DC19-D479-355458678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5732" y="2769480"/>
            <a:ext cx="7018712" cy="6326908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Replicate unidirectionally or bidirectionally between zones.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Objects are queued to replicate automatically between sites without delay.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Clusters/zones can asymmetrical with different hardware generations, EC layouts, media sizes, types, and different sized clusters.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008165-CCE5-5EE0-B150-26E7E3FF5B63}"/>
              </a:ext>
            </a:extLst>
          </p:cNvPr>
          <p:cNvSpPr txBox="1">
            <a:spLocks/>
          </p:cNvSpPr>
          <p:nvPr/>
        </p:nvSpPr>
        <p:spPr>
          <a:xfrm>
            <a:off x="1143000" y="456505"/>
            <a:ext cx="22094952" cy="1386098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 defTabSz="5435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defTabSz="1087010">
              <a:defRPr/>
            </a:pPr>
            <a:r>
              <a:rPr lang="en-US" sz="6600" dirty="0">
                <a:solidFill>
                  <a:schemeClr val="accent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+mn-cs"/>
              </a:rPr>
              <a:t>Multisite Zone &amp; Bucket Replication</a:t>
            </a:r>
          </a:p>
        </p:txBody>
      </p:sp>
      <p:sp>
        <p:nvSpPr>
          <p:cNvPr id="85" name="Arrow: Left-Right 84">
            <a:extLst>
              <a:ext uri="{FF2B5EF4-FFF2-40B4-BE49-F238E27FC236}">
                <a16:creationId xmlns:a16="http://schemas.microsoft.com/office/drawing/2014/main" id="{D5679E52-79E1-6680-2D77-E0B8F08273F5}"/>
              </a:ext>
            </a:extLst>
          </p:cNvPr>
          <p:cNvSpPr/>
          <p:nvPr/>
        </p:nvSpPr>
        <p:spPr>
          <a:xfrm rot="1305383">
            <a:off x="14976286" y="7646388"/>
            <a:ext cx="1845612" cy="66125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86" name="Arrow: Left-Right 85">
            <a:extLst>
              <a:ext uri="{FF2B5EF4-FFF2-40B4-BE49-F238E27FC236}">
                <a16:creationId xmlns:a16="http://schemas.microsoft.com/office/drawing/2014/main" id="{0F5572FB-09A1-B90A-BB5F-BCD5861CB011}"/>
              </a:ext>
            </a:extLst>
          </p:cNvPr>
          <p:cNvSpPr/>
          <p:nvPr/>
        </p:nvSpPr>
        <p:spPr>
          <a:xfrm rot="20072971">
            <a:off x="14960196" y="4255430"/>
            <a:ext cx="1845612" cy="66125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Open Sans Light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209983B-022E-36FF-5CF8-DE7129D4E3F5}"/>
              </a:ext>
            </a:extLst>
          </p:cNvPr>
          <p:cNvSpPr/>
          <p:nvPr/>
        </p:nvSpPr>
        <p:spPr>
          <a:xfrm>
            <a:off x="9230818" y="4165371"/>
            <a:ext cx="5527993" cy="4536320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OBJECT STORAGE ZONE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us-west-1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E21172D-AFB2-A1F8-9F93-86A25EDAF20C}"/>
              </a:ext>
            </a:extLst>
          </p:cNvPr>
          <p:cNvSpPr/>
          <p:nvPr/>
        </p:nvSpPr>
        <p:spPr>
          <a:xfrm>
            <a:off x="17172382" y="2188457"/>
            <a:ext cx="5527993" cy="4536320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OBJECT STORAGE ZONE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us-east-1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2D56F82-51B2-A475-F0C5-D915717337ED}"/>
              </a:ext>
            </a:extLst>
          </p:cNvPr>
          <p:cNvSpPr/>
          <p:nvPr/>
        </p:nvSpPr>
        <p:spPr>
          <a:xfrm>
            <a:off x="17152112" y="7414848"/>
            <a:ext cx="5527993" cy="4536320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OBJECT STORAGE ZONE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Open Sans Light"/>
              </a:rPr>
              <a:t>us-south-1</a:t>
            </a:r>
          </a:p>
        </p:txBody>
      </p:sp>
    </p:spTree>
    <p:extLst>
      <p:ext uri="{BB962C8B-B14F-4D97-AF65-F5344CB8AC3E}">
        <p14:creationId xmlns:p14="http://schemas.microsoft.com/office/powerpoint/2010/main" val="8859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33" grpId="0" animBg="1"/>
      <p:bldP spid="214" grpId="0" animBg="1"/>
      <p:bldP spid="2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948B1D-EFEC-4A1A-B7E2-ECCD55F6AF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Designing Storage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446CE-89FE-4346-9DCA-875EFEE00F58}"/>
              </a:ext>
            </a:extLst>
          </p:cNvPr>
          <p:cNvSpPr txBox="1"/>
          <p:nvPr/>
        </p:nvSpPr>
        <p:spPr>
          <a:xfrm>
            <a:off x="14338553" y="11553426"/>
            <a:ext cx="8829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https://link.osnexus.com/smc-scale-up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6C405-52EF-92E4-E7FC-3CF386C2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5" y="12488448"/>
            <a:ext cx="1886058" cy="1000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CDBCCE-B3B3-CF20-C1F0-72B4EF527BF5}"/>
              </a:ext>
            </a:extLst>
          </p:cNvPr>
          <p:cNvSpPr txBox="1"/>
          <p:nvPr/>
        </p:nvSpPr>
        <p:spPr>
          <a:xfrm>
            <a:off x="2981450" y="10638452"/>
            <a:ext cx="92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https://link.osnexus.com/smc-scale-out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00703-7D9A-2DD5-5CE5-77EE6C73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359" y="2553548"/>
            <a:ext cx="9355832" cy="8732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60EFC7-5ECA-2E32-3C08-EFE50DA18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300" y="2553548"/>
            <a:ext cx="9270337" cy="78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F735F-0380-43D3-9D72-A1D760E12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Maintenance Made Easy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115A3E-DE6B-49BE-BB7D-D476E0F882E1}"/>
              </a:ext>
            </a:extLst>
          </p:cNvPr>
          <p:cNvSpPr/>
          <p:nvPr/>
        </p:nvSpPr>
        <p:spPr>
          <a:xfrm>
            <a:off x="1447800" y="2887202"/>
            <a:ext cx="16104352" cy="7340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Zero-touch maintenance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Auto-heals after replacing media, no further action required.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Single-pane-of-glass management, accessible from all systems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 extra software to install, it’s all built in.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Automated self diagnostics, health reporting &amp; email alerting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Easy setup &amp; deployment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Configure in less than an hour after rack &amp; stack.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24/7 support is comprehensive, global support team comprised of all tier-3 experts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 covers complete stack, root cause analysis with one support call.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Scale from 100TB to over 100PB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Pricing continually decreases as you expand.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End-to-end encryption with automated snapshots to protect against ransomware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397A3-E3FF-4E89-90DF-129808D7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69504" y="8676736"/>
            <a:ext cx="4129028" cy="30967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80263-6AB5-4B13-B572-338002F7B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169503" y="5248940"/>
            <a:ext cx="4129030" cy="30967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3483F-85A1-423E-9FCE-0DD1630FB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169504" y="2164260"/>
            <a:ext cx="4124572" cy="27536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083C-14A5-EA3B-532F-EF11CB5DA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4" y="12488447"/>
            <a:ext cx="1886058" cy="10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D2E596-E431-44BD-A324-27B512FDFFAD}"/>
              </a:ext>
            </a:extLst>
          </p:cNvPr>
          <p:cNvSpPr/>
          <p:nvPr/>
        </p:nvSpPr>
        <p:spPr>
          <a:xfrm>
            <a:off x="5962650" y="7356213"/>
            <a:ext cx="9048750" cy="2470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Contact info:	</a:t>
            </a:r>
          </a:p>
          <a:p>
            <a:pPr>
              <a:lnSpc>
                <a:spcPct val="120000"/>
              </a:lnSpc>
            </a:pP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www.osnexus.com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info@osnexus.com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209FD-90CA-45CE-8501-BB776AA0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094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3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6EB4B-FAED-4E67-92FA-1043B4A69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4963" y="6023631"/>
            <a:ext cx="8145300" cy="1903909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What is 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QuantaStor?</a:t>
            </a:r>
          </a:p>
          <a:p>
            <a:endParaRPr lang="en-US" sz="5400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DE7213A-ABFA-4490-8EC6-F9A17DD314D2}"/>
              </a:ext>
            </a:extLst>
          </p:cNvPr>
          <p:cNvGrpSpPr/>
          <p:nvPr/>
        </p:nvGrpSpPr>
        <p:grpSpPr>
          <a:xfrm>
            <a:off x="11876753" y="7755452"/>
            <a:ext cx="4070819" cy="3339113"/>
            <a:chOff x="11197132" y="7743095"/>
            <a:chExt cx="4070819" cy="33391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0E7AE2-D753-491F-A4EE-880B6C635F67}"/>
                </a:ext>
              </a:extLst>
            </p:cNvPr>
            <p:cNvSpPr txBox="1"/>
            <p:nvPr/>
          </p:nvSpPr>
          <p:spPr>
            <a:xfrm>
              <a:off x="11295921" y="8896994"/>
              <a:ext cx="3972030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Blip>
                  <a:blip r:embed="rId2"/>
                </a:buBlip>
              </a:pPr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Hardware</a:t>
              </a:r>
              <a:b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Flexibility</a:t>
              </a:r>
            </a:p>
            <a:p>
              <a:pPr marL="457200" indent="-457200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QuantaStor supports and is integrated with the full line of Supermicro servers, JBODs, and SBB clustered storage solutions.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E978F0-306A-4506-8A4F-EA25302825B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7132" y="7743095"/>
              <a:ext cx="916964" cy="919082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89EE536-4E55-4679-BBD8-B955EAECD8FC}"/>
              </a:ext>
            </a:extLst>
          </p:cNvPr>
          <p:cNvGrpSpPr/>
          <p:nvPr/>
        </p:nvGrpSpPr>
        <p:grpSpPr>
          <a:xfrm>
            <a:off x="15011400" y="3604129"/>
            <a:ext cx="5370161" cy="1837335"/>
            <a:chOff x="14331779" y="3591772"/>
            <a:chExt cx="5370161" cy="18373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C2E459-5BCC-4BF2-AB46-A47809DFBAAD}"/>
                </a:ext>
              </a:extLst>
            </p:cNvPr>
            <p:cNvSpPr txBox="1"/>
            <p:nvPr/>
          </p:nvSpPr>
          <p:spPr>
            <a:xfrm>
              <a:off x="15448503" y="3591772"/>
              <a:ext cx="4253437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Blip>
                  <a:blip r:embed="rId2"/>
                </a:buBlip>
              </a:pPr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Secure</a:t>
              </a:r>
            </a:p>
            <a:p>
              <a:pPr marL="457200" indent="-457200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Advanced RBAC, end-to-end encryption support, and compliance with NIST 800-53, 800-171, HIPAA, CJIS, &amp; FIPS 140-2 L1 certified.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D42AAE9-8EA4-4E6C-B291-E3ACDFA00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31779" y="4693650"/>
              <a:ext cx="1116724" cy="735457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9DC9656-D0AC-46D0-95E9-F1239029E2E6}"/>
              </a:ext>
            </a:extLst>
          </p:cNvPr>
          <p:cNvGrpSpPr/>
          <p:nvPr/>
        </p:nvGrpSpPr>
        <p:grpSpPr>
          <a:xfrm>
            <a:off x="8416629" y="2188357"/>
            <a:ext cx="5544928" cy="2985271"/>
            <a:chOff x="9085822" y="1564286"/>
            <a:chExt cx="5544928" cy="29852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5CE510-322A-4BB7-950C-C83C1A4ACCCA}"/>
                </a:ext>
              </a:extLst>
            </p:cNvPr>
            <p:cNvSpPr txBox="1"/>
            <p:nvPr/>
          </p:nvSpPr>
          <p:spPr>
            <a:xfrm>
              <a:off x="9085822" y="1564286"/>
              <a:ext cx="5544928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Blip>
                  <a:blip r:embed="rId2"/>
                </a:buBlip>
              </a:pPr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Storage Grid Technology</a:t>
              </a:r>
            </a:p>
            <a:p>
              <a:pPr marL="457200" indent="-457200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Storage Grid technology unifies management of QuantaStor servers and clusters across racks, sites, and clouds.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A996731-66D5-47C1-8435-414C9D0E6E85}"/>
                </a:ext>
              </a:extLst>
            </p:cNvPr>
            <p:cNvCxnSpPr>
              <a:cxnSpLocks/>
            </p:cNvCxnSpPr>
            <p:nvPr/>
          </p:nvCxnSpPr>
          <p:spPr>
            <a:xfrm>
              <a:off x="10536760" y="3253726"/>
              <a:ext cx="152371" cy="1295831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CC20F79-DFA4-4D43-9119-3743F596324D}"/>
              </a:ext>
            </a:extLst>
          </p:cNvPr>
          <p:cNvGrpSpPr/>
          <p:nvPr/>
        </p:nvGrpSpPr>
        <p:grpSpPr>
          <a:xfrm>
            <a:off x="1428471" y="3711475"/>
            <a:ext cx="5810529" cy="1923851"/>
            <a:chOff x="2386854" y="3524778"/>
            <a:chExt cx="5810529" cy="1923851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E458D83-EF37-424A-9B0A-CA71BDC6DA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2267" y="5016468"/>
              <a:ext cx="795116" cy="432161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2BFB12-742B-41A8-8419-23616274B357}"/>
                </a:ext>
              </a:extLst>
            </p:cNvPr>
            <p:cNvSpPr txBox="1"/>
            <p:nvPr/>
          </p:nvSpPr>
          <p:spPr>
            <a:xfrm>
              <a:off x="2386854" y="3524778"/>
              <a:ext cx="5475302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Blip>
                  <a:blip r:embed="rId2"/>
                </a:buBlip>
              </a:pPr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Unified File, Block &amp; Object</a:t>
              </a:r>
            </a:p>
            <a:p>
              <a:pPr marL="457200" indent="-457200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All major storage protocols are supported including NFS/SMB, iSCSI/FC, and S3.</a:t>
              </a: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02665655-CD0F-4E35-AFFE-B1E91A3048ED}"/>
              </a:ext>
            </a:extLst>
          </p:cNvPr>
          <p:cNvGrpSpPr/>
          <p:nvPr/>
        </p:nvGrpSpPr>
        <p:grpSpPr>
          <a:xfrm>
            <a:off x="5736611" y="7658967"/>
            <a:ext cx="4563736" cy="3010565"/>
            <a:chOff x="5056990" y="7618900"/>
            <a:chExt cx="4563736" cy="301056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BC8650E-041B-4CFC-9401-BCBEFECFC444}"/>
                </a:ext>
              </a:extLst>
            </p:cNvPr>
            <p:cNvGrpSpPr/>
            <p:nvPr/>
          </p:nvGrpSpPr>
          <p:grpSpPr>
            <a:xfrm>
              <a:off x="5056990" y="7618900"/>
              <a:ext cx="4563736" cy="1696052"/>
              <a:chOff x="3545396" y="7836346"/>
              <a:chExt cx="4563736" cy="169605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54114C-7049-4120-98F1-4EA05CE89CA9}"/>
                  </a:ext>
                </a:extLst>
              </p:cNvPr>
              <p:cNvSpPr/>
              <p:nvPr/>
            </p:nvSpPr>
            <p:spPr>
              <a:xfrm>
                <a:off x="3545396" y="8547513"/>
                <a:ext cx="4563736" cy="9848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457200" indent="-457200">
                  <a:buBlip>
                    <a:blip r:embed="rId2"/>
                  </a:buBlip>
                </a:pPr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Scale-up &amp; Scale-out</a:t>
                </a:r>
              </a:p>
              <a:p>
                <a:pPr marL="457200" indent="-457200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	Integrated with enterprise-grade open storage technologies (Ceph &amp; ZFS).  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3F69EC7-7B27-4342-AE0A-9A40CC5C8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9688" y="7836346"/>
                <a:ext cx="549958" cy="573914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C02DFB23-F4D9-4064-AFA6-5AA3E0E83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564" y="9375995"/>
              <a:ext cx="1967019" cy="900563"/>
            </a:xfrm>
            <a:prstGeom prst="rect">
              <a:avLst/>
            </a:prstGeom>
          </p:spPr>
        </p:pic>
        <p:pic>
          <p:nvPicPr>
            <p:cNvPr id="1036" name="Picture 8" descr="GitHub - openzfs/zfs: OpenZFS on Linux and FreeBSD">
              <a:extLst>
                <a:ext uri="{FF2B5EF4-FFF2-40B4-BE49-F238E27FC236}">
                  <a16:creationId xmlns:a16="http://schemas.microsoft.com/office/drawing/2014/main" id="{ABBF45E9-FA17-432B-ACF6-8D79ED3E0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710" y="10115358"/>
              <a:ext cx="1967019" cy="51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95207595-B603-48E1-B605-B8B843B0F23C}"/>
              </a:ext>
            </a:extLst>
          </p:cNvPr>
          <p:cNvSpPr txBox="1"/>
          <p:nvPr/>
        </p:nvSpPr>
        <p:spPr>
          <a:xfrm>
            <a:off x="7696695" y="6764063"/>
            <a:ext cx="612848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Software Defined Storage Platform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804688-60FE-7074-0D9F-77A2337AD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4" y="12488447"/>
            <a:ext cx="1886058" cy="10004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A987803-E04B-E658-7127-D128D33CF06C}"/>
              </a:ext>
            </a:extLst>
          </p:cNvPr>
          <p:cNvGrpSpPr/>
          <p:nvPr/>
        </p:nvGrpSpPr>
        <p:grpSpPr>
          <a:xfrm>
            <a:off x="1550833" y="5441464"/>
            <a:ext cx="4564658" cy="1606274"/>
            <a:chOff x="3262187" y="2142922"/>
            <a:chExt cx="4564658" cy="1606274"/>
          </a:xfrm>
        </p:grpSpPr>
        <p:sp>
          <p:nvSpPr>
            <p:cNvPr id="5" name="Rectangle: Single Corner Snipped 4">
              <a:extLst>
                <a:ext uri="{FF2B5EF4-FFF2-40B4-BE49-F238E27FC236}">
                  <a16:creationId xmlns:a16="http://schemas.microsoft.com/office/drawing/2014/main" id="{464F45DA-C8F4-F41F-BE0C-EEA1525BF904}"/>
                </a:ext>
              </a:extLst>
            </p:cNvPr>
            <p:cNvSpPr/>
            <p:nvPr/>
          </p:nvSpPr>
          <p:spPr>
            <a:xfrm>
              <a:off x="3480173" y="2218592"/>
              <a:ext cx="980852" cy="1012573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NAS</a:t>
              </a:r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6B713C25-C8B2-1E3E-D5A1-800F3852F0AB}"/>
                </a:ext>
              </a:extLst>
            </p:cNvPr>
            <p:cNvSpPr/>
            <p:nvPr/>
          </p:nvSpPr>
          <p:spPr>
            <a:xfrm>
              <a:off x="6569767" y="2142922"/>
              <a:ext cx="1065197" cy="10326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S3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B10C41AF-A349-E4A5-7089-331C16E8159C}"/>
                </a:ext>
              </a:extLst>
            </p:cNvPr>
            <p:cNvSpPr/>
            <p:nvPr/>
          </p:nvSpPr>
          <p:spPr>
            <a:xfrm>
              <a:off x="5024970" y="2238640"/>
              <a:ext cx="980852" cy="97247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A33538-DA3D-29E7-8790-B0430A9FC262}"/>
                </a:ext>
              </a:extLst>
            </p:cNvPr>
            <p:cNvSpPr txBox="1"/>
            <p:nvPr/>
          </p:nvSpPr>
          <p:spPr>
            <a:xfrm>
              <a:off x="4790915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BLOCK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C2A4E2-C28B-43D4-21E0-0C5744C00CC2}"/>
                </a:ext>
              </a:extLst>
            </p:cNvPr>
            <p:cNvSpPr txBox="1"/>
            <p:nvPr/>
          </p:nvSpPr>
          <p:spPr>
            <a:xfrm>
              <a:off x="3262187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A49E2D-EF6C-F932-F758-20D0023AE603}"/>
                </a:ext>
              </a:extLst>
            </p:cNvPr>
            <p:cNvSpPr txBox="1"/>
            <p:nvPr/>
          </p:nvSpPr>
          <p:spPr>
            <a:xfrm>
              <a:off x="6377884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OBJECT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1D85C0-FFCA-3387-E5AE-5392FA91B405}"/>
              </a:ext>
            </a:extLst>
          </p:cNvPr>
          <p:cNvGrpSpPr/>
          <p:nvPr/>
        </p:nvGrpSpPr>
        <p:grpSpPr>
          <a:xfrm>
            <a:off x="20105555" y="7368722"/>
            <a:ext cx="2878579" cy="3719939"/>
            <a:chOff x="19735178" y="7404767"/>
            <a:chExt cx="2878579" cy="37199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716B20-B731-DAB8-DD4B-452F66D2B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35178" y="8981533"/>
              <a:ext cx="2878579" cy="10714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F8132-4ADC-9E1B-75CE-577056AB0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35178" y="10053256"/>
              <a:ext cx="2878579" cy="10714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67A7FD4-DC4B-0937-984F-4EF9D3FC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35178" y="7910083"/>
              <a:ext cx="2878579" cy="10714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BC6116-B18E-3B87-37B3-85E25F1AC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45717" y="7404767"/>
              <a:ext cx="2857500" cy="5143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103FD-144F-9EF9-09D2-7D57898D60DB}"/>
              </a:ext>
            </a:extLst>
          </p:cNvPr>
          <p:cNvGrpSpPr/>
          <p:nvPr/>
        </p:nvGrpSpPr>
        <p:grpSpPr>
          <a:xfrm>
            <a:off x="16739735" y="7368722"/>
            <a:ext cx="2857152" cy="3708135"/>
            <a:chOff x="16556203" y="7366943"/>
            <a:chExt cx="2857152" cy="35394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738AA5-D1A0-40CD-9934-8D34CA7F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209" y="9895843"/>
              <a:ext cx="2857146" cy="50476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E7BCCAC-8800-4B04-B3B2-93C1F6BB2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203" y="9390063"/>
              <a:ext cx="2857146" cy="50476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D667856-FA82-411E-8578-08450EC27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203" y="8884283"/>
              <a:ext cx="2857146" cy="50476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43C927D-198F-4BD3-98B8-A4DBD2229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203" y="8378503"/>
              <a:ext cx="2857146" cy="50476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6727B92-52CC-4022-A252-06F066D5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203" y="7872723"/>
              <a:ext cx="2857146" cy="50476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8CFF4F5-115C-4156-B736-72A9C403A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203" y="7366943"/>
              <a:ext cx="2857146" cy="50476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21D2DA-A475-CBF3-93DE-19EB52C07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203" y="10401625"/>
              <a:ext cx="2857146" cy="5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3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D8EDA-CBC3-4D7C-A228-8AC959A4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7734" y="1524433"/>
            <a:ext cx="1346200" cy="9334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&amp;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DA7C7-59F1-0A5B-56B9-CD5AC43E2EE4}"/>
              </a:ext>
            </a:extLst>
          </p:cNvPr>
          <p:cNvGrpSpPr/>
          <p:nvPr/>
        </p:nvGrpSpPr>
        <p:grpSpPr>
          <a:xfrm>
            <a:off x="3054445" y="8881222"/>
            <a:ext cx="2977689" cy="1530604"/>
            <a:chOff x="3262187" y="2218592"/>
            <a:chExt cx="2977689" cy="1530604"/>
          </a:xfrm>
        </p:grpSpPr>
        <p:sp>
          <p:nvSpPr>
            <p:cNvPr id="5" name="Rectangle: Single Corner Snipped 4">
              <a:extLst>
                <a:ext uri="{FF2B5EF4-FFF2-40B4-BE49-F238E27FC236}">
                  <a16:creationId xmlns:a16="http://schemas.microsoft.com/office/drawing/2014/main" id="{A34F72F6-BB64-597B-7E02-B937AA3ABF0D}"/>
                </a:ext>
              </a:extLst>
            </p:cNvPr>
            <p:cNvSpPr/>
            <p:nvPr/>
          </p:nvSpPr>
          <p:spPr>
            <a:xfrm>
              <a:off x="3480173" y="2218592"/>
              <a:ext cx="980852" cy="1012573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NAS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100B6794-7797-55DA-6C57-6840D3920DDB}"/>
                </a:ext>
              </a:extLst>
            </p:cNvPr>
            <p:cNvSpPr/>
            <p:nvPr/>
          </p:nvSpPr>
          <p:spPr>
            <a:xfrm>
              <a:off x="5024970" y="2238640"/>
              <a:ext cx="980852" cy="97247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FBC93C-7F3F-9E77-80CF-DF096476556F}"/>
                </a:ext>
              </a:extLst>
            </p:cNvPr>
            <p:cNvSpPr txBox="1"/>
            <p:nvPr/>
          </p:nvSpPr>
          <p:spPr>
            <a:xfrm>
              <a:off x="4790915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BLOCK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76638F-AC80-8CDC-8971-DF6EE1F88A15}"/>
                </a:ext>
              </a:extLst>
            </p:cNvPr>
            <p:cNvSpPr txBox="1"/>
            <p:nvPr/>
          </p:nvSpPr>
          <p:spPr>
            <a:xfrm>
              <a:off x="3262187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FILE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22172F3-5A3E-3C66-4C60-6D24B7E9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4" y="12488447"/>
            <a:ext cx="1886058" cy="10004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A5892C3-FCC0-4B96-5202-E77EFB6E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34" y="4305290"/>
            <a:ext cx="2878579" cy="10714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BB6A8C-5977-59D5-10C5-B2EAE443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34" y="5377013"/>
            <a:ext cx="2878579" cy="10714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B40B656-B9D2-98DC-9B60-3ED128C1A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34" y="3233840"/>
            <a:ext cx="2878579" cy="10714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4E5A14-2D69-6F84-0B9F-B93FFB630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73" y="2728524"/>
            <a:ext cx="2857500" cy="5143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C42D093-548F-6AF2-0D1F-5D6E5F4B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73" y="6448190"/>
            <a:ext cx="2878579" cy="107145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CADF7252-E653-4AC8-A4C6-708868663AA5}"/>
              </a:ext>
            </a:extLst>
          </p:cNvPr>
          <p:cNvGrpSpPr/>
          <p:nvPr/>
        </p:nvGrpSpPr>
        <p:grpSpPr>
          <a:xfrm>
            <a:off x="15971105" y="10095273"/>
            <a:ext cx="4564658" cy="1606274"/>
            <a:chOff x="3262187" y="2142922"/>
            <a:chExt cx="4564658" cy="1606274"/>
          </a:xfrm>
        </p:grpSpPr>
        <p:sp>
          <p:nvSpPr>
            <p:cNvPr id="79" name="Rectangle: Single Corner Snipped 78">
              <a:extLst>
                <a:ext uri="{FF2B5EF4-FFF2-40B4-BE49-F238E27FC236}">
                  <a16:creationId xmlns:a16="http://schemas.microsoft.com/office/drawing/2014/main" id="{A46AFD6E-9BE0-CBAF-2425-9C4619C1BA1D}"/>
                </a:ext>
              </a:extLst>
            </p:cNvPr>
            <p:cNvSpPr/>
            <p:nvPr/>
          </p:nvSpPr>
          <p:spPr>
            <a:xfrm>
              <a:off x="3480173" y="2218592"/>
              <a:ext cx="980852" cy="1012573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NAS</a:t>
              </a: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E97BFA36-876A-6786-5899-9A2CEED924EE}"/>
                </a:ext>
              </a:extLst>
            </p:cNvPr>
            <p:cNvSpPr/>
            <p:nvPr/>
          </p:nvSpPr>
          <p:spPr>
            <a:xfrm>
              <a:off x="6569767" y="2142922"/>
              <a:ext cx="1065197" cy="10326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S3</a:t>
              </a:r>
            </a:p>
          </p:txBody>
        </p:sp>
        <p:sp>
          <p:nvSpPr>
            <p:cNvPr id="81" name="Cylinder 80">
              <a:extLst>
                <a:ext uri="{FF2B5EF4-FFF2-40B4-BE49-F238E27FC236}">
                  <a16:creationId xmlns:a16="http://schemas.microsoft.com/office/drawing/2014/main" id="{8CD51A27-3CD3-4166-F8DA-59E72B42E208}"/>
                </a:ext>
              </a:extLst>
            </p:cNvPr>
            <p:cNvSpPr/>
            <p:nvPr/>
          </p:nvSpPr>
          <p:spPr>
            <a:xfrm>
              <a:off x="5024970" y="2238640"/>
              <a:ext cx="980852" cy="97247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C813E84-3B2C-02D0-EFA9-FE9298530C13}"/>
                </a:ext>
              </a:extLst>
            </p:cNvPr>
            <p:cNvSpPr txBox="1"/>
            <p:nvPr/>
          </p:nvSpPr>
          <p:spPr>
            <a:xfrm>
              <a:off x="4790915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BLOCK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4E3D65-7515-EEBB-A26E-37DE941A62BC}"/>
                </a:ext>
              </a:extLst>
            </p:cNvPr>
            <p:cNvSpPr txBox="1"/>
            <p:nvPr/>
          </p:nvSpPr>
          <p:spPr>
            <a:xfrm>
              <a:off x="3262187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FILE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ED7499-08E7-66EF-5C8E-CFB2C229D678}"/>
                </a:ext>
              </a:extLst>
            </p:cNvPr>
            <p:cNvSpPr txBox="1"/>
            <p:nvPr/>
          </p:nvSpPr>
          <p:spPr>
            <a:xfrm>
              <a:off x="6377884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OBJECT</a:t>
              </a:r>
            </a:p>
          </p:txBody>
        </p:sp>
      </p:grpSp>
      <p:sp>
        <p:nvSpPr>
          <p:cNvPr id="87" name="Text Placeholder 1">
            <a:extLst>
              <a:ext uri="{FF2B5EF4-FFF2-40B4-BE49-F238E27FC236}">
                <a16:creationId xmlns:a16="http://schemas.microsoft.com/office/drawing/2014/main" id="{EFFF1CCD-26E1-A9A4-5D37-BF2C8AEB85DA}"/>
              </a:ext>
            </a:extLst>
          </p:cNvPr>
          <p:cNvSpPr txBox="1">
            <a:spLocks/>
          </p:cNvSpPr>
          <p:nvPr/>
        </p:nvSpPr>
        <p:spPr>
          <a:xfrm>
            <a:off x="2954453" y="1524433"/>
            <a:ext cx="5070707" cy="9334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800" rtl="0" eaLnBrk="1" latinLnBrk="0" hangingPunct="1">
              <a:lnSpc>
                <a:spcPct val="7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600" b="1" kern="1200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Scale-up</a:t>
            </a:r>
          </a:p>
        </p:txBody>
      </p:sp>
      <p:sp>
        <p:nvSpPr>
          <p:cNvPr id="88" name="Text Placeholder 1">
            <a:extLst>
              <a:ext uri="{FF2B5EF4-FFF2-40B4-BE49-F238E27FC236}">
                <a16:creationId xmlns:a16="http://schemas.microsoft.com/office/drawing/2014/main" id="{F677F393-BBC3-7712-4418-3C0B99DB1EE5}"/>
              </a:ext>
            </a:extLst>
          </p:cNvPr>
          <p:cNvSpPr txBox="1">
            <a:spLocks/>
          </p:cNvSpPr>
          <p:nvPr/>
        </p:nvSpPr>
        <p:spPr>
          <a:xfrm>
            <a:off x="13049513" y="1542505"/>
            <a:ext cx="9925242" cy="9334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800" rtl="0" eaLnBrk="1" latinLnBrk="0" hangingPunct="1">
              <a:lnSpc>
                <a:spcPct val="7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600" b="1" kern="1200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Scale-out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1879536-5527-171E-A768-9F3D56227E10}"/>
              </a:ext>
            </a:extLst>
          </p:cNvPr>
          <p:cNvGrpSpPr/>
          <p:nvPr/>
        </p:nvGrpSpPr>
        <p:grpSpPr>
          <a:xfrm>
            <a:off x="12074884" y="2760084"/>
            <a:ext cx="2857501" cy="6176859"/>
            <a:chOff x="16142605" y="2721889"/>
            <a:chExt cx="2857501" cy="6122463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BFBE463-06B5-8311-1234-DA7A37F8C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2605" y="2721889"/>
              <a:ext cx="2857501" cy="102390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D17579D-6DC6-65BC-18B8-CC031B4E1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2605" y="3741601"/>
              <a:ext cx="2857501" cy="1023902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F160D3E-CB74-2395-0534-00E816FF2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2605" y="4761313"/>
              <a:ext cx="2857501" cy="1023902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A6E06279-919B-32AF-F46D-A66395379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2605" y="5781025"/>
              <a:ext cx="2857501" cy="102390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C17C99C2-31EE-F442-77DB-2D37DC79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2605" y="6800737"/>
              <a:ext cx="2857501" cy="1023902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59C7907-6AF1-0E62-AA98-7DDFB9809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2605" y="7820450"/>
              <a:ext cx="2857501" cy="1023902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2F9FAFB-B895-98F8-2FC2-FEE619B00366}"/>
              </a:ext>
            </a:extLst>
          </p:cNvPr>
          <p:cNvGrpSpPr/>
          <p:nvPr/>
        </p:nvGrpSpPr>
        <p:grpSpPr>
          <a:xfrm>
            <a:off x="19554763" y="2766719"/>
            <a:ext cx="2857501" cy="6170224"/>
            <a:chOff x="13049513" y="2728524"/>
            <a:chExt cx="2857501" cy="6170224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9586C3C-7D90-25EE-09E9-EFC9F6AF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2728524"/>
              <a:ext cx="2857501" cy="51435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990EC74-2191-4C09-34BB-C044101AD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3245246"/>
              <a:ext cx="2857501" cy="51435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82143D7D-AB73-3B20-19AF-4575FBF0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3761968"/>
              <a:ext cx="2857501" cy="51435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79D6248-E1E0-2533-A7A5-AEFB5C67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4269065"/>
              <a:ext cx="2857501" cy="51435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327C5D47-5CFF-C4CF-6609-AC8E55DD0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4785787"/>
              <a:ext cx="2857501" cy="51435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8D464A2-28A8-C272-B746-1F15D1B0F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5302509"/>
              <a:ext cx="2857501" cy="51435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E093A3E-AD8C-7F3D-F7FC-06447F4E2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5809606"/>
              <a:ext cx="2857501" cy="51435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93E5B438-690A-A8D9-4FF2-6F61C0326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6326328"/>
              <a:ext cx="2857501" cy="51435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83B6AF0-4573-0BAA-5E9A-CD422FC88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6843050"/>
              <a:ext cx="2857501" cy="51435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B7739420-F2EE-C748-BF61-B13B6DF7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7350147"/>
              <a:ext cx="2857501" cy="51435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A744A78-3E27-EA4F-4C8D-4CA8B1C3E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7866867"/>
              <a:ext cx="2857501" cy="51435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9CA19A2-62BE-084A-095C-8180F98BC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9513" y="8384398"/>
              <a:ext cx="2857501" cy="514350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B9F7A54-B856-5BE0-2B84-6EE240A9C1CF}"/>
              </a:ext>
            </a:extLst>
          </p:cNvPr>
          <p:cNvGrpSpPr/>
          <p:nvPr/>
        </p:nvGrpSpPr>
        <p:grpSpPr>
          <a:xfrm>
            <a:off x="15735755" y="2760295"/>
            <a:ext cx="2862166" cy="6176648"/>
            <a:chOff x="20117255" y="2728596"/>
            <a:chExt cx="2862166" cy="6176648"/>
          </a:xfrm>
        </p:grpSpPr>
        <p:pic>
          <p:nvPicPr>
            <p:cNvPr id="1026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E328AEE5-C515-4B7A-DD7E-06F78A44D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2728596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59366275-BF38-07FA-2842-200922CBC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1921" y="3750315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DD29EC62-743D-B11A-84D7-48D168623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4781659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E227A3AF-F75A-34DF-3281-3E2B83DF6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5810359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386111DC-237A-505E-A1A7-43A4FD33E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6847844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B31DDDDB-CD06-259F-C62C-17DAB9876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7876544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64A9CC7-18E7-516B-A287-99209C1BE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93" y="7003552"/>
            <a:ext cx="2857500" cy="51435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B86C3E0-C0B0-C1C0-EA00-EAC356531A9D}"/>
              </a:ext>
            </a:extLst>
          </p:cNvPr>
          <p:cNvSpPr txBox="1"/>
          <p:nvPr/>
        </p:nvSpPr>
        <p:spPr>
          <a:xfrm>
            <a:off x="20184834" y="9103174"/>
            <a:ext cx="17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HPC, AI/ML, K8N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00836CD-78FF-8108-10AE-98E84902D084}"/>
              </a:ext>
            </a:extLst>
          </p:cNvPr>
          <p:cNvSpPr txBox="1"/>
          <p:nvPr/>
        </p:nvSpPr>
        <p:spPr>
          <a:xfrm>
            <a:off x="12555423" y="9000193"/>
            <a:ext cx="2054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HYBRID OPTIMIZED</a:t>
            </a:r>
          </a:p>
          <a:p>
            <a:pPr algn="ctr"/>
            <a:r>
              <a:rPr lang="en-US" b="1" dirty="0"/>
              <a:t>FILE+OBJECT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F0BAD02-4E0F-C302-2365-FCD6B811A6A3}"/>
              </a:ext>
            </a:extLst>
          </p:cNvPr>
          <p:cNvSpPr txBox="1"/>
          <p:nvPr/>
        </p:nvSpPr>
        <p:spPr>
          <a:xfrm>
            <a:off x="15735756" y="8962987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DENSITY OPTIMIZED</a:t>
            </a:r>
            <a:br>
              <a:rPr lang="en-US" b="1" dirty="0"/>
            </a:br>
            <a:r>
              <a:rPr lang="en-US" b="1" dirty="0"/>
              <a:t>FILE+OBJECT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60FD76-509C-5DB2-77AC-DAB258E5D140}"/>
              </a:ext>
            </a:extLst>
          </p:cNvPr>
          <p:cNvSpPr txBox="1"/>
          <p:nvPr/>
        </p:nvSpPr>
        <p:spPr>
          <a:xfrm>
            <a:off x="5709704" y="7549218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HYBRID </a:t>
            </a:r>
            <a:br>
              <a:rPr lang="en-US" b="1" dirty="0"/>
            </a:br>
            <a:r>
              <a:rPr lang="en-US" b="1" dirty="0"/>
              <a:t>SAN+NAS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9126301-CE20-82F1-DCB0-E3BC23162229}"/>
              </a:ext>
            </a:extLst>
          </p:cNvPr>
          <p:cNvSpPr txBox="1"/>
          <p:nvPr/>
        </p:nvSpPr>
        <p:spPr>
          <a:xfrm>
            <a:off x="1778927" y="7517902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ALL-FLASH</a:t>
            </a:r>
          </a:p>
          <a:p>
            <a:pPr algn="ctr"/>
            <a:r>
              <a:rPr lang="en-US" b="1" dirty="0"/>
              <a:t>SAN+NAS</a:t>
            </a:r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F774C53F-2D58-3DD8-8333-50205FD6F4FF}"/>
              </a:ext>
            </a:extLst>
          </p:cNvPr>
          <p:cNvGrpSpPr/>
          <p:nvPr/>
        </p:nvGrpSpPr>
        <p:grpSpPr>
          <a:xfrm>
            <a:off x="7659373" y="2975314"/>
            <a:ext cx="3253917" cy="1477328"/>
            <a:chOff x="7381083" y="2975314"/>
            <a:chExt cx="3253917" cy="147732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508BBBC-F690-5F7C-8A80-CE7C85CFF060}"/>
                </a:ext>
              </a:extLst>
            </p:cNvPr>
            <p:cNvSpPr txBox="1"/>
            <p:nvPr/>
          </p:nvSpPr>
          <p:spPr>
            <a:xfrm>
              <a:off x="7756422" y="2975314"/>
              <a:ext cx="287857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222222"/>
                  </a:solidFill>
                  <a:highlight>
                    <a:srgbClr val="FFFFFF"/>
                  </a:highlight>
                  <a:latin typeface="Source Sans Pro" panose="020B0503030403020204" pitchFamily="34" charset="0"/>
                </a:rPr>
                <a:t>New 2U dual-node HA NVMe system (SSG-221E-DN2R24R) to be the primary building block for all scale-up solutions.</a:t>
              </a:r>
            </a:p>
          </p:txBody>
        </p: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7B7D1E76-DCBE-4F49-36E9-08C55A09C545}"/>
                </a:ext>
              </a:extLst>
            </p:cNvPr>
            <p:cNvCxnSpPr>
              <a:stCxn id="38" idx="3"/>
              <a:endCxn id="57" idx="1"/>
            </p:cNvCxnSpPr>
            <p:nvPr/>
          </p:nvCxnSpPr>
          <p:spPr>
            <a:xfrm>
              <a:off x="7381083" y="2985699"/>
              <a:ext cx="375339" cy="7282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8" name="TextBox 1027">
            <a:extLst>
              <a:ext uri="{FF2B5EF4-FFF2-40B4-BE49-F238E27FC236}">
                <a16:creationId xmlns:a16="http://schemas.microsoft.com/office/drawing/2014/main" id="{D8D39D03-8616-2D8B-EABC-400C5AF30981}"/>
              </a:ext>
            </a:extLst>
          </p:cNvPr>
          <p:cNvSpPr txBox="1"/>
          <p:nvPr/>
        </p:nvSpPr>
        <p:spPr>
          <a:xfrm rot="5400000">
            <a:off x="16871894" y="6703155"/>
            <a:ext cx="399664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28GB/sec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3325FFD0-5992-F4F7-CC6F-611E938C42B5}"/>
              </a:ext>
            </a:extLst>
          </p:cNvPr>
          <p:cNvSpPr txBox="1"/>
          <p:nvPr/>
        </p:nvSpPr>
        <p:spPr>
          <a:xfrm rot="5400000">
            <a:off x="14542668" y="8046722"/>
            <a:ext cx="130951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9GB/sec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0929172-875A-DF0F-D329-30B385FE74D0}"/>
              </a:ext>
            </a:extLst>
          </p:cNvPr>
          <p:cNvSpPr/>
          <p:nvPr/>
        </p:nvSpPr>
        <p:spPr>
          <a:xfrm rot="5400000">
            <a:off x="20061034" y="5254875"/>
            <a:ext cx="6092011" cy="11705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125GB/sec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0E3661A4-0A74-D3A2-AEA1-6A9BAB7D9FEA}"/>
              </a:ext>
            </a:extLst>
          </p:cNvPr>
          <p:cNvSpPr txBox="1"/>
          <p:nvPr/>
        </p:nvSpPr>
        <p:spPr>
          <a:xfrm rot="5400000">
            <a:off x="7346213" y="6710172"/>
            <a:ext cx="1255342" cy="37533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8GB/sec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662CCE41-DD07-A0C5-5507-9AB94592E7CA}"/>
              </a:ext>
            </a:extLst>
          </p:cNvPr>
          <p:cNvSpPr txBox="1"/>
          <p:nvPr/>
        </p:nvSpPr>
        <p:spPr>
          <a:xfrm rot="5400000">
            <a:off x="3279300" y="6481319"/>
            <a:ext cx="1647855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10GB/sec</a:t>
            </a:r>
          </a:p>
        </p:txBody>
      </p:sp>
    </p:spTree>
    <p:extLst>
      <p:ext uri="{BB962C8B-B14F-4D97-AF65-F5344CB8AC3E}">
        <p14:creationId xmlns:p14="http://schemas.microsoft.com/office/powerpoint/2010/main" val="18700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  <p:bldP spid="1035" grpId="0" animBg="1"/>
      <p:bldP spid="1036" grpId="0" animBg="1"/>
      <p:bldP spid="10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E9C0205-B752-044F-C98F-E2A5E3764F56}"/>
              </a:ext>
            </a:extLst>
          </p:cNvPr>
          <p:cNvGrpSpPr/>
          <p:nvPr/>
        </p:nvGrpSpPr>
        <p:grpSpPr>
          <a:xfrm>
            <a:off x="3061982" y="4441404"/>
            <a:ext cx="5125294" cy="4715134"/>
            <a:chOff x="2979202" y="4331022"/>
            <a:chExt cx="2878579" cy="264821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7771768-1237-A563-A57F-D01C324B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9202" y="5907788"/>
              <a:ext cx="2878579" cy="10714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189FF97-4C93-359B-C593-3B89FC4A1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9202" y="4836338"/>
              <a:ext cx="2878579" cy="10714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8AFB0F-3DF7-19D4-4EFC-BAC8E7B6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741" y="4331022"/>
              <a:ext cx="2857500" cy="51435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D8EDA-CBC3-4D7C-A228-8AC959A4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1481715"/>
            <a:ext cx="19335750" cy="9334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Scale-up Storage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3928D-61CC-428B-844C-E59623ED25BE}"/>
              </a:ext>
            </a:extLst>
          </p:cNvPr>
          <p:cNvSpPr txBox="1"/>
          <p:nvPr/>
        </p:nvSpPr>
        <p:spPr>
          <a:xfrm>
            <a:off x="2843194" y="3729938"/>
            <a:ext cx="5773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Scale-up Storage Architecture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F64A35D-A274-45DB-B38D-68D3E1269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734" y="4011475"/>
            <a:ext cx="3711622" cy="2029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CF9B34-AD1D-4BF6-8873-62CC64CF7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278" y="4152331"/>
            <a:ext cx="2768121" cy="165770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F02A0E-630E-4D9E-A165-95511A65A86B}"/>
              </a:ext>
            </a:extLst>
          </p:cNvPr>
          <p:cNvCxnSpPr>
            <a:cxnSpLocks/>
          </p:cNvCxnSpPr>
          <p:nvPr/>
        </p:nvCxnSpPr>
        <p:spPr>
          <a:xfrm flipH="1" flipV="1">
            <a:off x="8616943" y="4909589"/>
            <a:ext cx="9745579" cy="20047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AC0EA01-9AAD-42ED-BFB4-89C8D4BC9831}"/>
              </a:ext>
            </a:extLst>
          </p:cNvPr>
          <p:cNvSpPr txBox="1"/>
          <p:nvPr/>
        </p:nvSpPr>
        <p:spPr>
          <a:xfrm>
            <a:off x="10235896" y="5934989"/>
            <a:ext cx="6817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 user writes file to scale-up storage it’s to one of two servers that act as “controllers”.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DCF796-84CE-40B9-B776-57398142DECF}"/>
              </a:ext>
            </a:extLst>
          </p:cNvPr>
          <p:cNvSpPr txBox="1"/>
          <p:nvPr/>
        </p:nvSpPr>
        <p:spPr>
          <a:xfrm>
            <a:off x="10218862" y="7216705"/>
            <a:ext cx="652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is mirrored or striped across external disk enclosures (JBODs) using RAID technology.  External disk enclosures are typically much lower cost than servers.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8DDC36-DECA-4388-9239-E99A2FFDFD81}"/>
              </a:ext>
            </a:extLst>
          </p:cNvPr>
          <p:cNvSpPr txBox="1"/>
          <p:nvPr/>
        </p:nvSpPr>
        <p:spPr>
          <a:xfrm>
            <a:off x="10218862" y="9177943"/>
            <a:ext cx="652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is highly-available with zero downtime even in the event of a server failure or a disk enclosure failure.</a:t>
            </a: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id="{DF1F8CE3-2680-4BB5-B013-9541B5CD4085}"/>
              </a:ext>
            </a:extLst>
          </p:cNvPr>
          <p:cNvSpPr/>
          <p:nvPr/>
        </p:nvSpPr>
        <p:spPr>
          <a:xfrm rot="5400000">
            <a:off x="1123307" y="5292717"/>
            <a:ext cx="2152261" cy="9662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urved Up 60">
            <a:extLst>
              <a:ext uri="{FF2B5EF4-FFF2-40B4-BE49-F238E27FC236}">
                <a16:creationId xmlns:a16="http://schemas.microsoft.com/office/drawing/2014/main" id="{2175E081-8C8B-41B1-90BD-8F93922323D2}"/>
              </a:ext>
            </a:extLst>
          </p:cNvPr>
          <p:cNvSpPr/>
          <p:nvPr/>
        </p:nvSpPr>
        <p:spPr>
          <a:xfrm rot="5400000">
            <a:off x="15764" y="6373520"/>
            <a:ext cx="4313872" cy="9662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E917FD-84C6-4E48-A703-F82AE2B16B85}"/>
              </a:ext>
            </a:extLst>
          </p:cNvPr>
          <p:cNvSpPr/>
          <p:nvPr/>
        </p:nvSpPr>
        <p:spPr>
          <a:xfrm>
            <a:off x="12642209" y="4349370"/>
            <a:ext cx="1008478" cy="1040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DA7C7-59F1-0A5B-56B9-CD5AC43E2EE4}"/>
              </a:ext>
            </a:extLst>
          </p:cNvPr>
          <p:cNvGrpSpPr/>
          <p:nvPr/>
        </p:nvGrpSpPr>
        <p:grpSpPr>
          <a:xfrm>
            <a:off x="4130641" y="11246728"/>
            <a:ext cx="2977689" cy="1530604"/>
            <a:chOff x="3262187" y="2218592"/>
            <a:chExt cx="2977689" cy="1530604"/>
          </a:xfrm>
        </p:grpSpPr>
        <p:sp>
          <p:nvSpPr>
            <p:cNvPr id="5" name="Rectangle: Single Corner Snipped 4">
              <a:extLst>
                <a:ext uri="{FF2B5EF4-FFF2-40B4-BE49-F238E27FC236}">
                  <a16:creationId xmlns:a16="http://schemas.microsoft.com/office/drawing/2014/main" id="{A34F72F6-BB64-597B-7E02-B937AA3ABF0D}"/>
                </a:ext>
              </a:extLst>
            </p:cNvPr>
            <p:cNvSpPr/>
            <p:nvPr/>
          </p:nvSpPr>
          <p:spPr>
            <a:xfrm>
              <a:off x="3480173" y="2218592"/>
              <a:ext cx="980852" cy="1012573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NAS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100B6794-7797-55DA-6C57-6840D3920DDB}"/>
                </a:ext>
              </a:extLst>
            </p:cNvPr>
            <p:cNvSpPr/>
            <p:nvPr/>
          </p:nvSpPr>
          <p:spPr>
            <a:xfrm>
              <a:off x="5024970" y="2238640"/>
              <a:ext cx="980852" cy="97247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FBC93C-7F3F-9E77-80CF-DF096476556F}"/>
                </a:ext>
              </a:extLst>
            </p:cNvPr>
            <p:cNvSpPr txBox="1"/>
            <p:nvPr/>
          </p:nvSpPr>
          <p:spPr>
            <a:xfrm>
              <a:off x="4790915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BLOCK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76638F-AC80-8CDC-8971-DF6EE1F88A15}"/>
                </a:ext>
              </a:extLst>
            </p:cNvPr>
            <p:cNvSpPr txBox="1"/>
            <p:nvPr/>
          </p:nvSpPr>
          <p:spPr>
            <a:xfrm>
              <a:off x="3262187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FILE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56E417-EAFB-9856-65A7-D64837BC6BCF}"/>
              </a:ext>
            </a:extLst>
          </p:cNvPr>
          <p:cNvGrpSpPr/>
          <p:nvPr/>
        </p:nvGrpSpPr>
        <p:grpSpPr>
          <a:xfrm>
            <a:off x="3182868" y="6261602"/>
            <a:ext cx="4904236" cy="649458"/>
            <a:chOff x="3182868" y="7371946"/>
            <a:chExt cx="4904236" cy="6494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09811D-E4DD-41BF-BC74-2A2BB73BD536}"/>
                </a:ext>
              </a:extLst>
            </p:cNvPr>
            <p:cNvGrpSpPr/>
            <p:nvPr/>
          </p:nvGrpSpPr>
          <p:grpSpPr>
            <a:xfrm>
              <a:off x="3182868" y="7380136"/>
              <a:ext cx="3269774" cy="641268"/>
              <a:chOff x="3043671" y="8281284"/>
              <a:chExt cx="3269774" cy="6412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318A0BA-031B-42B2-BD25-C1C5C1AB2AA8}"/>
                  </a:ext>
                </a:extLst>
              </p:cNvPr>
              <p:cNvSpPr/>
              <p:nvPr/>
            </p:nvSpPr>
            <p:spPr>
              <a:xfrm>
                <a:off x="3043671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1</a:t>
                </a:r>
                <a:endParaRPr lang="en-US" sz="32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E5ADE5F-BA33-4884-B896-F5A5E12AAF18}"/>
                  </a:ext>
                </a:extLst>
              </p:cNvPr>
              <p:cNvSpPr/>
              <p:nvPr/>
            </p:nvSpPr>
            <p:spPr>
              <a:xfrm>
                <a:off x="5624676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4</a:t>
                </a:r>
                <a:endParaRPr lang="en-US" sz="320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F63D80A-C548-48B3-8350-DE9656717E9A}"/>
                  </a:ext>
                </a:extLst>
              </p:cNvPr>
              <p:cNvSpPr/>
              <p:nvPr/>
            </p:nvSpPr>
            <p:spPr>
              <a:xfrm>
                <a:off x="4813812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3</a:t>
                </a:r>
                <a:endParaRPr lang="en-US" sz="32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71980D3-BC81-4A5C-B82F-80ED975BCA42}"/>
                  </a:ext>
                </a:extLst>
              </p:cNvPr>
              <p:cNvSpPr/>
              <p:nvPr/>
            </p:nvSpPr>
            <p:spPr>
              <a:xfrm>
                <a:off x="3942207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2</a:t>
                </a:r>
                <a:endParaRPr lang="en-US" sz="3200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235D4C-B2CE-5F77-8CCC-E27A990DED44}"/>
                </a:ext>
              </a:extLst>
            </p:cNvPr>
            <p:cNvSpPr/>
            <p:nvPr/>
          </p:nvSpPr>
          <p:spPr>
            <a:xfrm>
              <a:off x="6587471" y="7371946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P</a:t>
              </a:r>
              <a:r>
                <a:rPr lang="en-US" dirty="0"/>
                <a:t>1</a:t>
              </a:r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27579E-A0D0-0EBE-E718-B4D659B749AB}"/>
                </a:ext>
              </a:extLst>
            </p:cNvPr>
            <p:cNvSpPr/>
            <p:nvPr/>
          </p:nvSpPr>
          <p:spPr>
            <a:xfrm>
              <a:off x="7398335" y="7380136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P</a:t>
              </a:r>
              <a:r>
                <a:rPr lang="en-US" sz="2000" dirty="0"/>
                <a:t>2</a:t>
              </a:r>
              <a:endParaRPr lang="en-US" sz="3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B9D41-67E7-7D8B-B2F2-3CC6608E197A}"/>
              </a:ext>
            </a:extLst>
          </p:cNvPr>
          <p:cNvGrpSpPr/>
          <p:nvPr/>
        </p:nvGrpSpPr>
        <p:grpSpPr>
          <a:xfrm>
            <a:off x="3204361" y="8309598"/>
            <a:ext cx="4904236" cy="649458"/>
            <a:chOff x="3182868" y="7371946"/>
            <a:chExt cx="4904236" cy="6494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FD6296C-BFFE-1B01-F019-15C19B3ECBF6}"/>
                </a:ext>
              </a:extLst>
            </p:cNvPr>
            <p:cNvGrpSpPr/>
            <p:nvPr/>
          </p:nvGrpSpPr>
          <p:grpSpPr>
            <a:xfrm>
              <a:off x="3182868" y="7380136"/>
              <a:ext cx="3269774" cy="641268"/>
              <a:chOff x="3043671" y="8281284"/>
              <a:chExt cx="3269774" cy="64126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5E68A7-557D-91F6-DCC4-4755038C7038}"/>
                  </a:ext>
                </a:extLst>
              </p:cNvPr>
              <p:cNvSpPr/>
              <p:nvPr/>
            </p:nvSpPr>
            <p:spPr>
              <a:xfrm>
                <a:off x="3043671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1</a:t>
                </a:r>
                <a:endParaRPr lang="en-US" sz="32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844EB96-A35A-B052-8106-EE2B6570D85B}"/>
                  </a:ext>
                </a:extLst>
              </p:cNvPr>
              <p:cNvSpPr/>
              <p:nvPr/>
            </p:nvSpPr>
            <p:spPr>
              <a:xfrm>
                <a:off x="5624676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4</a:t>
                </a:r>
                <a:endParaRPr lang="en-US" sz="32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DF293D4-0C8F-4F8F-14F0-2969665A81F5}"/>
                  </a:ext>
                </a:extLst>
              </p:cNvPr>
              <p:cNvSpPr/>
              <p:nvPr/>
            </p:nvSpPr>
            <p:spPr>
              <a:xfrm>
                <a:off x="4813812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3</a:t>
                </a:r>
                <a:endParaRPr lang="en-US" sz="32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81063D-3B75-6C69-0A1F-0299C4DA8835}"/>
                  </a:ext>
                </a:extLst>
              </p:cNvPr>
              <p:cNvSpPr/>
              <p:nvPr/>
            </p:nvSpPr>
            <p:spPr>
              <a:xfrm>
                <a:off x="3942207" y="8281284"/>
                <a:ext cx="688769" cy="641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D</a:t>
                </a:r>
                <a:r>
                  <a:rPr lang="en-US" sz="2000" dirty="0"/>
                  <a:t>2</a:t>
                </a:r>
                <a:endParaRPr lang="en-US" sz="3200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6C1A6C-BC1C-A7E4-AB65-8731C064D6B1}"/>
                </a:ext>
              </a:extLst>
            </p:cNvPr>
            <p:cNvSpPr/>
            <p:nvPr/>
          </p:nvSpPr>
          <p:spPr>
            <a:xfrm>
              <a:off x="6587471" y="7371946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P</a:t>
              </a:r>
              <a:r>
                <a:rPr lang="en-US" dirty="0"/>
                <a:t>1</a:t>
              </a:r>
              <a:endParaRPr lang="en-US" sz="3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AB4A05-BCA3-D246-B1EC-A1CBD72DB752}"/>
                </a:ext>
              </a:extLst>
            </p:cNvPr>
            <p:cNvSpPr/>
            <p:nvPr/>
          </p:nvSpPr>
          <p:spPr>
            <a:xfrm>
              <a:off x="7398335" y="7380136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P</a:t>
              </a:r>
              <a:r>
                <a:rPr lang="en-US" sz="2000" dirty="0"/>
                <a:t>2</a:t>
              </a:r>
              <a:endParaRPr lang="en-US" sz="3200" dirty="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5618DE-0E43-416F-ADCD-60C6CC86CE7B}"/>
              </a:ext>
            </a:extLst>
          </p:cNvPr>
          <p:cNvCxnSpPr>
            <a:cxnSpLocks/>
          </p:cNvCxnSpPr>
          <p:nvPr/>
        </p:nvCxnSpPr>
        <p:spPr>
          <a:xfrm flipV="1">
            <a:off x="7430739" y="6360855"/>
            <a:ext cx="623959" cy="5148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11D74D-2634-7982-7DCF-B98F72A82A18}"/>
              </a:ext>
            </a:extLst>
          </p:cNvPr>
          <p:cNvCxnSpPr>
            <a:cxnSpLocks/>
          </p:cNvCxnSpPr>
          <p:nvPr/>
        </p:nvCxnSpPr>
        <p:spPr>
          <a:xfrm flipV="1">
            <a:off x="5039312" y="6370389"/>
            <a:ext cx="623959" cy="5148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F5A5AA-E5AC-B875-129A-C89550FBB2EB}"/>
              </a:ext>
            </a:extLst>
          </p:cNvPr>
          <p:cNvCxnSpPr>
            <a:cxnSpLocks/>
          </p:cNvCxnSpPr>
          <p:nvPr/>
        </p:nvCxnSpPr>
        <p:spPr>
          <a:xfrm flipV="1">
            <a:off x="4212753" y="8325999"/>
            <a:ext cx="623959" cy="5148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EF3E27-8162-D178-E3C3-B681A0256147}"/>
              </a:ext>
            </a:extLst>
          </p:cNvPr>
          <p:cNvCxnSpPr>
            <a:cxnSpLocks/>
          </p:cNvCxnSpPr>
          <p:nvPr/>
        </p:nvCxnSpPr>
        <p:spPr>
          <a:xfrm flipV="1">
            <a:off x="3274082" y="8381011"/>
            <a:ext cx="623959" cy="51482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22172F3-5A3E-3C66-4C60-6D24B7E9C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4" y="12488447"/>
            <a:ext cx="1886058" cy="100049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CAB869F-D2CC-6539-52B4-EC19393F743C}"/>
              </a:ext>
            </a:extLst>
          </p:cNvPr>
          <p:cNvSpPr/>
          <p:nvPr/>
        </p:nvSpPr>
        <p:spPr>
          <a:xfrm>
            <a:off x="3354033" y="4472658"/>
            <a:ext cx="2264343" cy="873862"/>
          </a:xfrm>
          <a:prstGeom prst="rect">
            <a:avLst/>
          </a:prstGeom>
          <a:solidFill>
            <a:schemeClr val="accent1">
              <a:alpha val="58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715CFE-4180-EFE9-A2BA-42092C81CBAD}"/>
              </a:ext>
            </a:extLst>
          </p:cNvPr>
          <p:cNvSpPr/>
          <p:nvPr/>
        </p:nvSpPr>
        <p:spPr>
          <a:xfrm>
            <a:off x="5618376" y="4472658"/>
            <a:ext cx="2264343" cy="873862"/>
          </a:xfrm>
          <a:prstGeom prst="rect">
            <a:avLst/>
          </a:prstGeom>
          <a:solidFill>
            <a:schemeClr val="accent1">
              <a:alpha val="58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3D1F71A-039C-15EE-3F44-09C51012F71B}"/>
              </a:ext>
            </a:extLst>
          </p:cNvPr>
          <p:cNvCxnSpPr>
            <a:cxnSpLocks/>
          </p:cNvCxnSpPr>
          <p:nvPr/>
        </p:nvCxnSpPr>
        <p:spPr>
          <a:xfrm flipV="1">
            <a:off x="5785366" y="4502341"/>
            <a:ext cx="1978846" cy="81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/>
      <p:bldP spid="50" grpId="0"/>
      <p:bldP spid="34" grpId="0" animBg="1"/>
      <p:bldP spid="61" grpId="0" animBg="1"/>
      <p:bldP spid="73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D159F211-3CE8-E5E9-340D-80647C07B512}"/>
              </a:ext>
            </a:extLst>
          </p:cNvPr>
          <p:cNvGrpSpPr/>
          <p:nvPr/>
        </p:nvGrpSpPr>
        <p:grpSpPr>
          <a:xfrm>
            <a:off x="2745848" y="4366266"/>
            <a:ext cx="6110767" cy="6606131"/>
            <a:chOff x="2850353" y="4457708"/>
            <a:chExt cx="5773746" cy="624179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5FE91B1-E7B8-F98E-5571-B5F81671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53" y="4457708"/>
              <a:ext cx="5773746" cy="10392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6B3CD66-7C60-C194-FC67-D2D2A8E4E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53" y="5501775"/>
              <a:ext cx="5773746" cy="103927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876887F-BB56-2F55-B6E4-B51A3EC80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53" y="6545841"/>
              <a:ext cx="5773746" cy="103927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B0106A8-B27D-06D6-2897-321F86B10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53" y="7570460"/>
              <a:ext cx="5773746" cy="103927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C7F6D05-C9DD-3874-5B14-9CADBF1D8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53" y="8614523"/>
              <a:ext cx="5773746" cy="103927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32DD4F0-F9CE-DC53-F409-883D3EA95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53" y="9660224"/>
              <a:ext cx="5773746" cy="1039274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D8EDA-CBC3-4D7C-A228-8AC959A4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7278" y="1511442"/>
            <a:ext cx="19335750" cy="9334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Scale-out Storage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3928D-61CC-428B-844C-E59623ED25BE}"/>
              </a:ext>
            </a:extLst>
          </p:cNvPr>
          <p:cNvSpPr txBox="1"/>
          <p:nvPr/>
        </p:nvSpPr>
        <p:spPr>
          <a:xfrm>
            <a:off x="2935957" y="3389636"/>
            <a:ext cx="5773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Scale-out Storage Architecture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F64A35D-A274-45DB-B38D-68D3E1269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562" y="4343011"/>
            <a:ext cx="3711622" cy="2029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CF9B34-AD1D-4BF6-8873-62CC64CF7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106" y="4483867"/>
            <a:ext cx="2768121" cy="165770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F02A0E-630E-4D9E-A165-95511A65A86B}"/>
              </a:ext>
            </a:extLst>
          </p:cNvPr>
          <p:cNvCxnSpPr>
            <a:cxnSpLocks/>
          </p:cNvCxnSpPr>
          <p:nvPr/>
        </p:nvCxnSpPr>
        <p:spPr>
          <a:xfrm flipH="1">
            <a:off x="9009015" y="4830076"/>
            <a:ext cx="9344299" cy="67391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7C4597-2ADA-49F5-ACA7-00F15A01E9B7}"/>
              </a:ext>
            </a:extLst>
          </p:cNvPr>
          <p:cNvGrpSpPr/>
          <p:nvPr/>
        </p:nvGrpSpPr>
        <p:grpSpPr>
          <a:xfrm flipH="1">
            <a:off x="7561269" y="4560999"/>
            <a:ext cx="2278138" cy="6188078"/>
            <a:chOff x="1562756" y="5557494"/>
            <a:chExt cx="2142232" cy="618807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18A0BA-031B-42B2-BD25-C1C5C1AB2AA8}"/>
                </a:ext>
              </a:extLst>
            </p:cNvPr>
            <p:cNvSpPr/>
            <p:nvPr/>
          </p:nvSpPr>
          <p:spPr>
            <a:xfrm>
              <a:off x="3003929" y="9994942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K</a:t>
              </a:r>
              <a:r>
                <a:rPr lang="en-US" sz="2000" dirty="0"/>
                <a:t>4</a:t>
              </a:r>
              <a:endParaRPr lang="en-US" sz="32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5ADE5F-BA33-4884-B896-F5A5E12AAF18}"/>
                </a:ext>
              </a:extLst>
            </p:cNvPr>
            <p:cNvSpPr/>
            <p:nvPr/>
          </p:nvSpPr>
          <p:spPr>
            <a:xfrm>
              <a:off x="3003929" y="8885580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K</a:t>
              </a:r>
              <a:r>
                <a:rPr lang="en-US" sz="2000" dirty="0"/>
                <a:t>3</a:t>
              </a:r>
              <a:endParaRPr lang="en-US" sz="32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63D80A-C548-48B3-8350-DE9656717E9A}"/>
                </a:ext>
              </a:extLst>
            </p:cNvPr>
            <p:cNvSpPr/>
            <p:nvPr/>
          </p:nvSpPr>
          <p:spPr>
            <a:xfrm>
              <a:off x="3003929" y="7776218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K</a:t>
              </a:r>
              <a:r>
                <a:rPr lang="en-US" sz="2000" dirty="0"/>
                <a:t>2</a:t>
              </a:r>
              <a:endParaRPr lang="en-US" sz="3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1980D3-BC81-4A5C-B82F-80ED975BCA42}"/>
                </a:ext>
              </a:extLst>
            </p:cNvPr>
            <p:cNvSpPr/>
            <p:nvPr/>
          </p:nvSpPr>
          <p:spPr>
            <a:xfrm>
              <a:off x="3003929" y="6666856"/>
              <a:ext cx="688769" cy="641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K</a:t>
              </a:r>
              <a:r>
                <a:rPr lang="en-US" sz="2000" dirty="0"/>
                <a:t>1</a:t>
              </a:r>
              <a:endParaRPr lang="en-US" sz="32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D84272-FA1A-4BBC-84EE-E4A0CC29EF6F}"/>
                </a:ext>
              </a:extLst>
            </p:cNvPr>
            <p:cNvSpPr/>
            <p:nvPr/>
          </p:nvSpPr>
          <p:spPr>
            <a:xfrm>
              <a:off x="3016219" y="11088161"/>
              <a:ext cx="688769" cy="6412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M</a:t>
              </a:r>
              <a:r>
                <a:rPr lang="en-US" dirty="0"/>
                <a:t>1</a:t>
              </a:r>
              <a:endParaRPr lang="en-US" sz="32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D8EADFB-1BFB-40B4-B8BE-CF287145D172}"/>
                </a:ext>
              </a:extLst>
            </p:cNvPr>
            <p:cNvSpPr/>
            <p:nvPr/>
          </p:nvSpPr>
          <p:spPr>
            <a:xfrm>
              <a:off x="3003929" y="5557494"/>
              <a:ext cx="688769" cy="6412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M</a:t>
              </a:r>
              <a:r>
                <a:rPr lang="en-US" dirty="0"/>
                <a:t>2</a:t>
              </a:r>
              <a:endParaRPr lang="en-US" sz="3200" dirty="0"/>
            </a:p>
          </p:txBody>
        </p:sp>
        <p:sp>
          <p:nvSpPr>
            <p:cNvPr id="34" name="Arrow: Curved Up 33">
              <a:extLst>
                <a:ext uri="{FF2B5EF4-FFF2-40B4-BE49-F238E27FC236}">
                  <a16:creationId xmlns:a16="http://schemas.microsoft.com/office/drawing/2014/main" id="{DF1F8CE3-2680-4BB5-B013-9541B5CD4085}"/>
                </a:ext>
              </a:extLst>
            </p:cNvPr>
            <p:cNvSpPr/>
            <p:nvPr/>
          </p:nvSpPr>
          <p:spPr>
            <a:xfrm rot="5400000">
              <a:off x="1377081" y="6019225"/>
              <a:ext cx="1413164" cy="96621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Arrow: Curved Up 34">
              <a:extLst>
                <a:ext uri="{FF2B5EF4-FFF2-40B4-BE49-F238E27FC236}">
                  <a16:creationId xmlns:a16="http://schemas.microsoft.com/office/drawing/2014/main" id="{8E89BE8C-9DA1-4132-9481-4DBF21C3FD11}"/>
                </a:ext>
              </a:extLst>
            </p:cNvPr>
            <p:cNvSpPr/>
            <p:nvPr/>
          </p:nvSpPr>
          <p:spPr>
            <a:xfrm rot="5400000">
              <a:off x="843780" y="6526397"/>
              <a:ext cx="2404164" cy="96621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Arrow: Curved Up 35">
              <a:extLst>
                <a:ext uri="{FF2B5EF4-FFF2-40B4-BE49-F238E27FC236}">
                  <a16:creationId xmlns:a16="http://schemas.microsoft.com/office/drawing/2014/main" id="{B8815B3A-2901-469E-8151-97F85337D736}"/>
                </a:ext>
              </a:extLst>
            </p:cNvPr>
            <p:cNvSpPr/>
            <p:nvPr/>
          </p:nvSpPr>
          <p:spPr>
            <a:xfrm rot="5400000">
              <a:off x="286166" y="7121813"/>
              <a:ext cx="3594993" cy="96621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Up 36">
              <a:extLst>
                <a:ext uri="{FF2B5EF4-FFF2-40B4-BE49-F238E27FC236}">
                  <a16:creationId xmlns:a16="http://schemas.microsoft.com/office/drawing/2014/main" id="{FABB124C-F496-4E29-9BB6-B7DF5DC5A419}"/>
                </a:ext>
              </a:extLst>
            </p:cNvPr>
            <p:cNvSpPr/>
            <p:nvPr/>
          </p:nvSpPr>
          <p:spPr>
            <a:xfrm rot="5400000">
              <a:off x="-294128" y="7687476"/>
              <a:ext cx="4749666" cy="96621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Arrow: Curved Up 44">
              <a:extLst>
                <a:ext uri="{FF2B5EF4-FFF2-40B4-BE49-F238E27FC236}">
                  <a16:creationId xmlns:a16="http://schemas.microsoft.com/office/drawing/2014/main" id="{BE7E93D3-67EA-469F-A586-A80A37AA93D9}"/>
                </a:ext>
              </a:extLst>
            </p:cNvPr>
            <p:cNvSpPr/>
            <p:nvPr/>
          </p:nvSpPr>
          <p:spPr>
            <a:xfrm rot="5400000">
              <a:off x="-881073" y="8292023"/>
              <a:ext cx="5940886" cy="96621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ADCF796-84CE-40B9-B776-57398142DECF}"/>
              </a:ext>
            </a:extLst>
          </p:cNvPr>
          <p:cNvSpPr txBox="1"/>
          <p:nvPr/>
        </p:nvSpPr>
        <p:spPr>
          <a:xfrm>
            <a:off x="16437723" y="10813502"/>
            <a:ext cx="652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nodes of the cluster are active-active for all protocols.  S3, NFS, SMB, iSCSI, FC, plus native </a:t>
            </a:r>
            <a:r>
              <a:rPr lang="en-US" sz="2400" dirty="0" err="1"/>
              <a:t>CephRBD</a:t>
            </a:r>
            <a:r>
              <a:rPr lang="en-US" sz="2400" dirty="0"/>
              <a:t>, CephFS options for best performance.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8DDC36-DECA-4388-9239-E99A2FFDFD81}"/>
              </a:ext>
            </a:extLst>
          </p:cNvPr>
          <p:cNvSpPr txBox="1"/>
          <p:nvPr/>
        </p:nvSpPr>
        <p:spPr>
          <a:xfrm>
            <a:off x="16437724" y="8955230"/>
            <a:ext cx="652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is highly-available with zero downtime even in the event of multiple server failures due to the architecture and “coding blocks” shown as M1 and M2 in the diagram.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5618DE-0E43-416F-ADCD-60C6CC86CE7B}"/>
              </a:ext>
            </a:extLst>
          </p:cNvPr>
          <p:cNvCxnSpPr>
            <a:cxnSpLocks/>
          </p:cNvCxnSpPr>
          <p:nvPr/>
        </p:nvCxnSpPr>
        <p:spPr>
          <a:xfrm flipV="1">
            <a:off x="3069771" y="10047971"/>
            <a:ext cx="5447212" cy="7169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B2E3D5A-BA69-4353-93CF-5B24E128AA1F}"/>
              </a:ext>
            </a:extLst>
          </p:cNvPr>
          <p:cNvCxnSpPr>
            <a:cxnSpLocks/>
          </p:cNvCxnSpPr>
          <p:nvPr/>
        </p:nvCxnSpPr>
        <p:spPr>
          <a:xfrm flipV="1">
            <a:off x="3069771" y="7765464"/>
            <a:ext cx="5447212" cy="85155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21A50-B2A9-F089-8A5B-A8DB959FFAD2}"/>
              </a:ext>
            </a:extLst>
          </p:cNvPr>
          <p:cNvGrpSpPr/>
          <p:nvPr/>
        </p:nvGrpSpPr>
        <p:grpSpPr>
          <a:xfrm>
            <a:off x="3478030" y="11166406"/>
            <a:ext cx="4564658" cy="1606274"/>
            <a:chOff x="3262187" y="2142922"/>
            <a:chExt cx="4564658" cy="1606274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E96C6021-4D15-7AD0-5066-0998C41A412F}"/>
                </a:ext>
              </a:extLst>
            </p:cNvPr>
            <p:cNvSpPr/>
            <p:nvPr/>
          </p:nvSpPr>
          <p:spPr>
            <a:xfrm>
              <a:off x="3480173" y="2218592"/>
              <a:ext cx="980852" cy="1012573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NAS</a:t>
              </a: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C2249BAD-D0E9-43EB-7D8B-1B0DB5A64A36}"/>
                </a:ext>
              </a:extLst>
            </p:cNvPr>
            <p:cNvSpPr/>
            <p:nvPr/>
          </p:nvSpPr>
          <p:spPr>
            <a:xfrm>
              <a:off x="6569767" y="2142922"/>
              <a:ext cx="1065197" cy="10326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S3</a:t>
              </a:r>
            </a:p>
          </p:txBody>
        </p:sp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B9A6B15C-C94E-DC49-E478-9680F10A884F}"/>
                </a:ext>
              </a:extLst>
            </p:cNvPr>
            <p:cNvSpPr/>
            <p:nvPr/>
          </p:nvSpPr>
          <p:spPr>
            <a:xfrm>
              <a:off x="5024970" y="2238640"/>
              <a:ext cx="980852" cy="97247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B26751-0AFD-B5B6-8F14-73176E5AF104}"/>
                </a:ext>
              </a:extLst>
            </p:cNvPr>
            <p:cNvSpPr txBox="1"/>
            <p:nvPr/>
          </p:nvSpPr>
          <p:spPr>
            <a:xfrm>
              <a:off x="4790915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BLOCK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42F678-22B8-A30C-6852-184AD5EE2A61}"/>
                </a:ext>
              </a:extLst>
            </p:cNvPr>
            <p:cNvSpPr txBox="1"/>
            <p:nvPr/>
          </p:nvSpPr>
          <p:spPr>
            <a:xfrm>
              <a:off x="3262187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640DF0-37A7-1E2B-6440-515AF79696AA}"/>
                </a:ext>
              </a:extLst>
            </p:cNvPr>
            <p:cNvSpPr txBox="1"/>
            <p:nvPr/>
          </p:nvSpPr>
          <p:spPr>
            <a:xfrm>
              <a:off x="6377884" y="3379864"/>
              <a:ext cx="144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OBJECT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97264F9-F325-B1F4-4E27-3CC3633B4D8F}"/>
              </a:ext>
            </a:extLst>
          </p:cNvPr>
          <p:cNvSpPr/>
          <p:nvPr/>
        </p:nvSpPr>
        <p:spPr>
          <a:xfrm>
            <a:off x="9994932" y="4509240"/>
            <a:ext cx="977867" cy="65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FILE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4CC3536-005A-6147-AC5F-E13F508AE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4" y="12488447"/>
            <a:ext cx="1886058" cy="1000495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9A71D14-8461-EEB7-FAFD-D3261D67514A}"/>
              </a:ext>
            </a:extLst>
          </p:cNvPr>
          <p:cNvGrpSpPr/>
          <p:nvPr/>
        </p:nvGrpSpPr>
        <p:grpSpPr>
          <a:xfrm>
            <a:off x="8972527" y="5019266"/>
            <a:ext cx="9380787" cy="5605360"/>
            <a:chOff x="8972527" y="5019266"/>
            <a:chExt cx="9380787" cy="560536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5C880B9-9578-F83E-FF83-F8D077D3E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9015" y="5019266"/>
              <a:ext cx="9344299" cy="1020224"/>
            </a:xfrm>
            <a:prstGeom prst="line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46FA76D-04FF-6019-C4D2-BABA2FFB6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5912" y="5411661"/>
              <a:ext cx="9316787" cy="2689376"/>
            </a:xfrm>
            <a:prstGeom prst="line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93FD8EE-27F1-7E1D-5F4D-7D9531D23A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2527" y="5607287"/>
              <a:ext cx="9380787" cy="3706530"/>
            </a:xfrm>
            <a:prstGeom prst="line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AF4FA60-F141-F60B-BE82-76EB2047E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9015" y="5808109"/>
              <a:ext cx="9344299" cy="4816517"/>
            </a:xfrm>
            <a:prstGeom prst="line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C1D19BD-7B0F-0926-5A7C-451BF065F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2141" y="5182971"/>
              <a:ext cx="9341173" cy="1826313"/>
            </a:xfrm>
            <a:prstGeom prst="line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451310B-5C73-E2BE-7A20-33CD99844095}"/>
                </a:ext>
              </a:extLst>
            </p:cNvPr>
            <p:cNvSpPr/>
            <p:nvPr/>
          </p:nvSpPr>
          <p:spPr>
            <a:xfrm>
              <a:off x="9994933" y="5466098"/>
              <a:ext cx="977867" cy="6549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FILE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CB175B9-E476-5D25-FB7B-4A9194C8EB20}"/>
                </a:ext>
              </a:extLst>
            </p:cNvPr>
            <p:cNvSpPr/>
            <p:nvPr/>
          </p:nvSpPr>
          <p:spPr>
            <a:xfrm>
              <a:off x="9996405" y="6356170"/>
              <a:ext cx="977867" cy="65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FILE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A1C171E-D21F-66CB-EEB4-FC5413E65598}"/>
                </a:ext>
              </a:extLst>
            </p:cNvPr>
            <p:cNvSpPr/>
            <p:nvPr/>
          </p:nvSpPr>
          <p:spPr>
            <a:xfrm>
              <a:off x="9994931" y="7325964"/>
              <a:ext cx="977867" cy="65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FILE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51FC8FA-2F58-F099-117C-BCBAC64E3B89}"/>
                </a:ext>
              </a:extLst>
            </p:cNvPr>
            <p:cNvSpPr/>
            <p:nvPr/>
          </p:nvSpPr>
          <p:spPr>
            <a:xfrm>
              <a:off x="10001804" y="8378352"/>
              <a:ext cx="977867" cy="65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FILE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F6B932-9453-79C7-00BD-DC8EFFCDC85F}"/>
                </a:ext>
              </a:extLst>
            </p:cNvPr>
            <p:cNvSpPr/>
            <p:nvPr/>
          </p:nvSpPr>
          <p:spPr>
            <a:xfrm>
              <a:off x="10001804" y="9536582"/>
              <a:ext cx="977867" cy="65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FILE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0FA3ABBB-8FFC-7671-A9C2-C9280DAFAB42}"/>
              </a:ext>
            </a:extLst>
          </p:cNvPr>
          <p:cNvSpPr txBox="1"/>
          <p:nvPr/>
        </p:nvSpPr>
        <p:spPr>
          <a:xfrm>
            <a:off x="16437724" y="7554079"/>
            <a:ext cx="652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is fragmented and protected using “erasure coding” to ensure availability of data even if there’s a server failure.</a:t>
            </a:r>
          </a:p>
        </p:txBody>
      </p:sp>
    </p:spTree>
    <p:extLst>
      <p:ext uri="{BB962C8B-B14F-4D97-AF65-F5344CB8AC3E}">
        <p14:creationId xmlns:p14="http://schemas.microsoft.com/office/powerpoint/2010/main" val="27831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47" grpId="0" animBg="1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E884DAA-5172-A78C-A295-0A22BCCBCDB6}"/>
              </a:ext>
            </a:extLst>
          </p:cNvPr>
          <p:cNvGrpSpPr/>
          <p:nvPr/>
        </p:nvGrpSpPr>
        <p:grpSpPr>
          <a:xfrm>
            <a:off x="16315664" y="4595324"/>
            <a:ext cx="2532427" cy="2737717"/>
            <a:chOff x="16511609" y="4595324"/>
            <a:chExt cx="2532427" cy="273771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17547A0-1A90-87F0-EEA8-5BE034470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609" y="4595324"/>
              <a:ext cx="2532427" cy="45583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3F9603E-9978-6227-9894-37C96EE9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609" y="5053263"/>
              <a:ext cx="2532427" cy="45583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87347FF-024F-CDFE-4DED-DE87879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609" y="5511202"/>
              <a:ext cx="2532427" cy="45583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F6CF0A6D-AD13-E783-5DA4-6D5D28018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609" y="5960611"/>
              <a:ext cx="2532427" cy="45583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E8636B9-ED3D-1E5D-2F93-C71D9A16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609" y="6418548"/>
              <a:ext cx="2532427" cy="45583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8CB00C1-8E56-D4B5-E337-4FA049C6A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609" y="6877204"/>
              <a:ext cx="2532427" cy="45583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E86209-35C4-641B-A060-AFD87A114F0E}"/>
              </a:ext>
            </a:extLst>
          </p:cNvPr>
          <p:cNvGrpSpPr/>
          <p:nvPr/>
        </p:nvGrpSpPr>
        <p:grpSpPr>
          <a:xfrm>
            <a:off x="16312083" y="7577200"/>
            <a:ext cx="2470924" cy="3565728"/>
            <a:chOff x="20117255" y="4781659"/>
            <a:chExt cx="2857500" cy="4123585"/>
          </a:xfrm>
        </p:grpSpPr>
        <p:pic>
          <p:nvPicPr>
            <p:cNvPr id="53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5DCCE91A-64C0-2DD6-73E5-D4ABF45C7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4781659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BF3EB181-89E6-C510-4A92-2E969E48C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5810359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5A9FCFCF-E40B-0130-FDF0-C826662BC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6847844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Supermicro Hybrid SSG-640SP-E1CR90 (4U90, Intel Gen3)">
              <a:extLst>
                <a:ext uri="{FF2B5EF4-FFF2-40B4-BE49-F238E27FC236}">
                  <a16:creationId xmlns:a16="http://schemas.microsoft.com/office/drawing/2014/main" id="{9B49D8C5-0C1C-1860-584A-D78589FB9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255" y="7876544"/>
              <a:ext cx="28575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D5AAB5-B76E-B174-6D19-DF942FC53A89}"/>
              </a:ext>
            </a:extLst>
          </p:cNvPr>
          <p:cNvGrpSpPr/>
          <p:nvPr/>
        </p:nvGrpSpPr>
        <p:grpSpPr>
          <a:xfrm>
            <a:off x="6135973" y="4980297"/>
            <a:ext cx="2378132" cy="2187818"/>
            <a:chOff x="16507772" y="6324368"/>
            <a:chExt cx="2878579" cy="26482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C16CAC-2676-37DE-EBE1-D3B233B03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07772" y="7901134"/>
              <a:ext cx="2878579" cy="10714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7C1926-7843-25FE-6372-E653FEFB1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07772" y="6829684"/>
              <a:ext cx="2878579" cy="10714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2F344B-B1C8-C9DF-B768-09BDA9F2E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18311" y="6324368"/>
              <a:ext cx="2857500" cy="5143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6D71EF-3499-9E2F-6485-EC08941AE6B5}"/>
              </a:ext>
            </a:extLst>
          </p:cNvPr>
          <p:cNvGrpSpPr/>
          <p:nvPr/>
        </p:nvGrpSpPr>
        <p:grpSpPr>
          <a:xfrm>
            <a:off x="6127266" y="8584530"/>
            <a:ext cx="2378132" cy="2187818"/>
            <a:chOff x="16507772" y="6324368"/>
            <a:chExt cx="2878579" cy="26482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8F3E6D-9A2A-C359-8CAB-CF1FD5E3A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07772" y="7901134"/>
              <a:ext cx="2878579" cy="10714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354AFB8-A07A-5D99-C88F-BD128B83E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07772" y="6829684"/>
              <a:ext cx="2878579" cy="10714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69284E-3F30-5ADF-0365-8C91CC292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18311" y="6324368"/>
              <a:ext cx="2857500" cy="51435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D9CA4B-3DE5-E5E7-CCCA-2CC7B04D8384}"/>
              </a:ext>
            </a:extLst>
          </p:cNvPr>
          <p:cNvGrpSpPr/>
          <p:nvPr/>
        </p:nvGrpSpPr>
        <p:grpSpPr>
          <a:xfrm>
            <a:off x="9566281" y="7340242"/>
            <a:ext cx="2378132" cy="1302642"/>
            <a:chOff x="16507772" y="6324368"/>
            <a:chExt cx="2878579" cy="15767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6319874-5D3D-0672-CE7B-E4211CA77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07772" y="6829684"/>
              <a:ext cx="2878579" cy="107145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7217536-241F-D14D-A0D2-A55508519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18311" y="6324368"/>
              <a:ext cx="2857500" cy="51435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3DDAE2-B6F4-8DC3-1D6F-6477CFB12430}"/>
              </a:ext>
            </a:extLst>
          </p:cNvPr>
          <p:cNvGrpSpPr/>
          <p:nvPr/>
        </p:nvGrpSpPr>
        <p:grpSpPr>
          <a:xfrm>
            <a:off x="9574988" y="9569131"/>
            <a:ext cx="2378132" cy="1302642"/>
            <a:chOff x="16507772" y="6324368"/>
            <a:chExt cx="2878579" cy="157676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D02F9F1-8354-ADA0-1D78-878C1636D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07772" y="6829684"/>
              <a:ext cx="2878579" cy="10714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2D296D-32BA-A12A-D9EB-8A6D7492C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18311" y="6324368"/>
              <a:ext cx="2857500" cy="51435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3274D5-9A2B-5E43-4D34-8F0155EE3EAC}"/>
              </a:ext>
            </a:extLst>
          </p:cNvPr>
          <p:cNvGrpSpPr/>
          <p:nvPr/>
        </p:nvGrpSpPr>
        <p:grpSpPr>
          <a:xfrm>
            <a:off x="12932610" y="4264006"/>
            <a:ext cx="2344442" cy="6646484"/>
            <a:chOff x="13128555" y="4264006"/>
            <a:chExt cx="2344442" cy="664648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2F0884F-DD5C-1662-B78D-13DA15BC7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0773" y="5873771"/>
              <a:ext cx="2330056" cy="8423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7348D2D-D2D8-F003-F3DE-55D2B5A6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0773" y="6712650"/>
              <a:ext cx="2330056" cy="8423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1495594-5E7E-C0A9-CB3A-B5EE8F9EC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0773" y="7551528"/>
              <a:ext cx="2330056" cy="8423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88134C-13F7-FE24-D105-6740F42A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0773" y="8390407"/>
              <a:ext cx="2330056" cy="8423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9CCC7FE-D678-3EFC-0A00-F6A937FE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0773" y="9229285"/>
              <a:ext cx="2330056" cy="8423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567502B-4EAD-D65E-2509-4536672D7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0773" y="10068165"/>
              <a:ext cx="2330056" cy="8423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661195-CBAF-8A5F-8BFF-7DEE5E6DD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941" y="5075976"/>
              <a:ext cx="2330056" cy="8423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2E52F0B-BBB6-0E05-90F5-4868A867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555" y="4264006"/>
              <a:ext cx="2330056" cy="842325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1A5A0C-AE77-4313-B832-23FD7F9DCC2B}"/>
              </a:ext>
            </a:extLst>
          </p:cNvPr>
          <p:cNvSpPr/>
          <p:nvPr/>
        </p:nvSpPr>
        <p:spPr>
          <a:xfrm>
            <a:off x="5053782" y="3461817"/>
            <a:ext cx="15389589" cy="8211627"/>
          </a:xfrm>
          <a:prstGeom prst="roundRect">
            <a:avLst>
              <a:gd name="adj" fmla="val 4441"/>
            </a:avLst>
          </a:prstGeom>
          <a:solidFill>
            <a:srgbClr val="E6F3C9">
              <a:alpha val="1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98C419-8EA1-4821-929E-E0146E996FD5}"/>
              </a:ext>
            </a:extLst>
          </p:cNvPr>
          <p:cNvSpPr/>
          <p:nvPr/>
        </p:nvSpPr>
        <p:spPr>
          <a:xfrm>
            <a:off x="6039990" y="11142928"/>
            <a:ext cx="240290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Seattle Datacenter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9AB5C-0107-420E-B6B8-A3DE20410108}"/>
              </a:ext>
            </a:extLst>
          </p:cNvPr>
          <p:cNvSpPr/>
          <p:nvPr/>
        </p:nvSpPr>
        <p:spPr>
          <a:xfrm>
            <a:off x="9635176" y="11142928"/>
            <a:ext cx="227626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Dallas Datacenter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FE1967-34AE-4EA1-B816-AF21593C10EE}"/>
              </a:ext>
            </a:extLst>
          </p:cNvPr>
          <p:cNvSpPr/>
          <p:nvPr/>
        </p:nvSpPr>
        <p:spPr>
          <a:xfrm>
            <a:off x="5467558" y="3604587"/>
            <a:ext cx="5820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  <a:ea typeface="Source Sans Pro" panose="020B0503030403020204" pitchFamily="34" charset="0"/>
              </a:rPr>
              <a:t>QUANTASTOR STORAGE GRID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0767E0-B6AE-45A5-9708-BA1E9CF79C96}"/>
              </a:ext>
            </a:extLst>
          </p:cNvPr>
          <p:cNvSpPr/>
          <p:nvPr/>
        </p:nvSpPr>
        <p:spPr>
          <a:xfrm>
            <a:off x="12831701" y="11168808"/>
            <a:ext cx="245618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London Datacenter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2827AF-3A76-43F2-B308-D90D338B2A46}"/>
              </a:ext>
            </a:extLst>
          </p:cNvPr>
          <p:cNvSpPr/>
          <p:nvPr/>
        </p:nvSpPr>
        <p:spPr>
          <a:xfrm>
            <a:off x="16430813" y="11168808"/>
            <a:ext cx="228588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Tokyo Datacenter</a:t>
            </a:r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481D111-F7D1-4EE7-AFDC-25084B5C7EE6}"/>
              </a:ext>
            </a:extLst>
          </p:cNvPr>
          <p:cNvGrpSpPr/>
          <p:nvPr/>
        </p:nvGrpSpPr>
        <p:grpSpPr>
          <a:xfrm>
            <a:off x="8489631" y="6052393"/>
            <a:ext cx="7809951" cy="4119414"/>
            <a:chOff x="8685576" y="6052393"/>
            <a:chExt cx="7809951" cy="4119414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DB1236A-0961-460F-9737-68AFB12A098F}"/>
                </a:ext>
              </a:extLst>
            </p:cNvPr>
            <p:cNvCxnSpPr>
              <a:cxnSpLocks/>
            </p:cNvCxnSpPr>
            <p:nvPr/>
          </p:nvCxnSpPr>
          <p:spPr>
            <a:xfrm>
              <a:off x="8777451" y="9137133"/>
              <a:ext cx="969729" cy="849464"/>
            </a:xfrm>
            <a:prstGeom prst="straightConnector1">
              <a:avLst/>
            </a:prstGeom>
            <a:ln w="38100">
              <a:solidFill>
                <a:srgbClr val="93BF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18CDE38-21C9-4767-A279-30C7015492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85576" y="8735580"/>
              <a:ext cx="1108102" cy="1001248"/>
            </a:xfrm>
            <a:prstGeom prst="straightConnector1">
              <a:avLst/>
            </a:prstGeom>
            <a:ln w="38100">
              <a:solidFill>
                <a:srgbClr val="93BF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F53FD8B-18DA-49B8-9036-9B3E0878D8CE}"/>
                </a:ext>
              </a:extLst>
            </p:cNvPr>
            <p:cNvCxnSpPr>
              <a:cxnSpLocks/>
            </p:cNvCxnSpPr>
            <p:nvPr/>
          </p:nvCxnSpPr>
          <p:spPr>
            <a:xfrm>
              <a:off x="15460829" y="9130696"/>
              <a:ext cx="1034698" cy="1041111"/>
            </a:xfrm>
            <a:prstGeom prst="straightConnector1">
              <a:avLst/>
            </a:prstGeom>
            <a:ln w="38100">
              <a:solidFill>
                <a:srgbClr val="93BF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6696AA4-BCAC-4B49-9A3D-C6311DBCD7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0829" y="8709812"/>
              <a:ext cx="994711" cy="1013061"/>
            </a:xfrm>
            <a:prstGeom prst="straightConnector1">
              <a:avLst/>
            </a:prstGeom>
            <a:ln w="38100">
              <a:solidFill>
                <a:srgbClr val="93BF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7107D1F-AAD5-42CC-A15D-60818A8FBE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4830" y="6052393"/>
              <a:ext cx="1071349" cy="1287849"/>
            </a:xfrm>
            <a:prstGeom prst="straightConnector1">
              <a:avLst/>
            </a:prstGeom>
            <a:ln w="38100">
              <a:solidFill>
                <a:srgbClr val="93BF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07568B6B-CC0D-4F37-87FA-B36987AF2C78}"/>
              </a:ext>
            </a:extLst>
          </p:cNvPr>
          <p:cNvGrpSpPr/>
          <p:nvPr/>
        </p:nvGrpSpPr>
        <p:grpSpPr>
          <a:xfrm>
            <a:off x="6144680" y="4264006"/>
            <a:ext cx="12676573" cy="6878922"/>
            <a:chOff x="6340625" y="4264006"/>
            <a:chExt cx="12676573" cy="6878922"/>
          </a:xfrm>
          <a:solidFill>
            <a:schemeClr val="accent1">
              <a:alpha val="73000"/>
            </a:schemeClr>
          </a:solidFill>
        </p:grpSpPr>
        <p:sp>
          <p:nvSpPr>
            <p:cNvPr id="1024" name="Cylinder 1023">
              <a:extLst>
                <a:ext uri="{FF2B5EF4-FFF2-40B4-BE49-F238E27FC236}">
                  <a16:creationId xmlns:a16="http://schemas.microsoft.com/office/drawing/2014/main" id="{4B59C410-5D9F-4B4F-8BEB-FBD52CB4B0DD}"/>
                </a:ext>
              </a:extLst>
            </p:cNvPr>
            <p:cNvSpPr/>
            <p:nvPr/>
          </p:nvSpPr>
          <p:spPr>
            <a:xfrm>
              <a:off x="6340625" y="4980298"/>
              <a:ext cx="2360718" cy="2187818"/>
            </a:xfrm>
            <a:prstGeom prst="can">
              <a:avLst>
                <a:gd name="adj" fmla="val 16759"/>
              </a:avLst>
            </a:prstGeom>
            <a:grpFill/>
            <a:ln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SAN/NAS</a:t>
              </a:r>
            </a:p>
          </p:txBody>
        </p:sp>
        <p:sp>
          <p:nvSpPr>
            <p:cNvPr id="178" name="Cylinder 177">
              <a:extLst>
                <a:ext uri="{FF2B5EF4-FFF2-40B4-BE49-F238E27FC236}">
                  <a16:creationId xmlns:a16="http://schemas.microsoft.com/office/drawing/2014/main" id="{67F2FA46-EFC4-4C12-B8C2-8F750BD8E088}"/>
                </a:ext>
              </a:extLst>
            </p:cNvPr>
            <p:cNvSpPr/>
            <p:nvPr/>
          </p:nvSpPr>
          <p:spPr>
            <a:xfrm>
              <a:off x="6475703" y="8626686"/>
              <a:ext cx="2094310" cy="2145662"/>
            </a:xfrm>
            <a:prstGeom prst="can">
              <a:avLst>
                <a:gd name="adj" fmla="val 16759"/>
              </a:avLst>
            </a:prstGeom>
            <a:grpFill/>
            <a:ln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SAN/NAS</a:t>
              </a:r>
            </a:p>
          </p:txBody>
        </p:sp>
        <p:sp>
          <p:nvSpPr>
            <p:cNvPr id="179" name="Cylinder 178">
              <a:extLst>
                <a:ext uri="{FF2B5EF4-FFF2-40B4-BE49-F238E27FC236}">
                  <a16:creationId xmlns:a16="http://schemas.microsoft.com/office/drawing/2014/main" id="{BC98D255-7096-4620-A454-7A6DAF15F6D6}"/>
                </a:ext>
              </a:extLst>
            </p:cNvPr>
            <p:cNvSpPr/>
            <p:nvPr/>
          </p:nvSpPr>
          <p:spPr>
            <a:xfrm>
              <a:off x="13258504" y="4264006"/>
              <a:ext cx="2040107" cy="6624008"/>
            </a:xfrm>
            <a:prstGeom prst="can">
              <a:avLst>
                <a:gd name="adj" fmla="val 16759"/>
              </a:avLst>
            </a:prstGeom>
            <a:grpFill/>
            <a:ln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S3/SAN/NAS</a:t>
              </a:r>
            </a:p>
          </p:txBody>
        </p:sp>
        <p:sp>
          <p:nvSpPr>
            <p:cNvPr id="180" name="Cylinder 179">
              <a:extLst>
                <a:ext uri="{FF2B5EF4-FFF2-40B4-BE49-F238E27FC236}">
                  <a16:creationId xmlns:a16="http://schemas.microsoft.com/office/drawing/2014/main" id="{9EB7669C-B621-4F70-A699-27D021B2729A}"/>
                </a:ext>
              </a:extLst>
            </p:cNvPr>
            <p:cNvSpPr/>
            <p:nvPr/>
          </p:nvSpPr>
          <p:spPr>
            <a:xfrm>
              <a:off x="16527987" y="7577200"/>
              <a:ext cx="2384653" cy="3565728"/>
            </a:xfrm>
            <a:prstGeom prst="can">
              <a:avLst>
                <a:gd name="adj" fmla="val 16759"/>
              </a:avLst>
            </a:prstGeom>
            <a:grpFill/>
            <a:ln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S3/SAN/NAS</a:t>
              </a:r>
            </a:p>
          </p:txBody>
        </p:sp>
        <p:sp>
          <p:nvSpPr>
            <p:cNvPr id="181" name="Cylinder 180">
              <a:extLst>
                <a:ext uri="{FF2B5EF4-FFF2-40B4-BE49-F238E27FC236}">
                  <a16:creationId xmlns:a16="http://schemas.microsoft.com/office/drawing/2014/main" id="{A5C74A16-49E2-4139-8C81-A5ECE4A20092}"/>
                </a:ext>
              </a:extLst>
            </p:cNvPr>
            <p:cNvSpPr/>
            <p:nvPr/>
          </p:nvSpPr>
          <p:spPr>
            <a:xfrm>
              <a:off x="9831120" y="7381845"/>
              <a:ext cx="2276265" cy="1291710"/>
            </a:xfrm>
            <a:prstGeom prst="can">
              <a:avLst>
                <a:gd name="adj" fmla="val 16759"/>
              </a:avLst>
            </a:prstGeom>
            <a:grpFill/>
            <a:ln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SAN/NAS</a:t>
              </a:r>
            </a:p>
          </p:txBody>
        </p:sp>
        <p:sp>
          <p:nvSpPr>
            <p:cNvPr id="183" name="Cylinder 182">
              <a:extLst>
                <a:ext uri="{FF2B5EF4-FFF2-40B4-BE49-F238E27FC236}">
                  <a16:creationId xmlns:a16="http://schemas.microsoft.com/office/drawing/2014/main" id="{9241D182-B5E8-4734-8BA1-F6879521302F}"/>
                </a:ext>
              </a:extLst>
            </p:cNvPr>
            <p:cNvSpPr/>
            <p:nvPr/>
          </p:nvSpPr>
          <p:spPr>
            <a:xfrm>
              <a:off x="9806179" y="9596136"/>
              <a:ext cx="2289896" cy="1300208"/>
            </a:xfrm>
            <a:prstGeom prst="can">
              <a:avLst>
                <a:gd name="adj" fmla="val 16759"/>
              </a:avLst>
            </a:prstGeom>
            <a:grpFill/>
            <a:ln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SAN/NAS</a:t>
              </a:r>
            </a:p>
          </p:txBody>
        </p:sp>
        <p:sp>
          <p:nvSpPr>
            <p:cNvPr id="185" name="Cylinder 184">
              <a:extLst>
                <a:ext uri="{FF2B5EF4-FFF2-40B4-BE49-F238E27FC236}">
                  <a16:creationId xmlns:a16="http://schemas.microsoft.com/office/drawing/2014/main" id="{E4FEFE9D-EB8E-4FA3-942B-92A41F234497}"/>
                </a:ext>
              </a:extLst>
            </p:cNvPr>
            <p:cNvSpPr/>
            <p:nvPr/>
          </p:nvSpPr>
          <p:spPr>
            <a:xfrm>
              <a:off x="16551224" y="4595324"/>
              <a:ext cx="2465974" cy="2748956"/>
            </a:xfrm>
            <a:prstGeom prst="can">
              <a:avLst>
                <a:gd name="adj" fmla="val 16759"/>
              </a:avLst>
            </a:prstGeom>
            <a:grpFill/>
            <a:ln>
              <a:solidFill>
                <a:schemeClr val="lt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S3/SAN/NAS</a:t>
              </a:r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5BCDA9E-419B-4A15-8ADF-7F8E8DAE8057}"/>
              </a:ext>
            </a:extLst>
          </p:cNvPr>
          <p:cNvSpPr/>
          <p:nvPr/>
        </p:nvSpPr>
        <p:spPr>
          <a:xfrm>
            <a:off x="5479102" y="11869346"/>
            <a:ext cx="1589217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Grid technology simplifies security enforcement, storage management while enabling organizations to scale without bounds.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B507EA-73B2-4CB5-65C8-EDD9A6231D60}"/>
              </a:ext>
            </a:extLst>
          </p:cNvPr>
          <p:cNvGrpSpPr/>
          <p:nvPr/>
        </p:nvGrpSpPr>
        <p:grpSpPr>
          <a:xfrm>
            <a:off x="571667" y="2807711"/>
            <a:ext cx="23229561" cy="4929970"/>
            <a:chOff x="667751" y="2713652"/>
            <a:chExt cx="23458221" cy="4869144"/>
          </a:xfrm>
        </p:grpSpPr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56179809-F04F-4DE3-88D4-755F817E425F}"/>
                </a:ext>
              </a:extLst>
            </p:cNvPr>
            <p:cNvGrpSpPr/>
            <p:nvPr/>
          </p:nvGrpSpPr>
          <p:grpSpPr>
            <a:xfrm>
              <a:off x="4967814" y="4476425"/>
              <a:ext cx="15257392" cy="1441876"/>
              <a:chOff x="4967814" y="4476425"/>
              <a:chExt cx="15257392" cy="1441876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E9EA99C-EB0F-4339-9005-2D8CC72532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7814" y="5069275"/>
                <a:ext cx="1398902" cy="849026"/>
              </a:xfrm>
              <a:prstGeom prst="line">
                <a:avLst/>
              </a:prstGeom>
              <a:ln w="38100" cap="rnd">
                <a:solidFill>
                  <a:srgbClr val="93BF2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8BB6E8C-FC0C-4B44-B16A-0D6D7888E5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58353" y="4476425"/>
                <a:ext cx="1166853" cy="225027"/>
              </a:xfrm>
              <a:prstGeom prst="line">
                <a:avLst/>
              </a:prstGeom>
              <a:ln w="38100" cap="rnd">
                <a:solidFill>
                  <a:srgbClr val="93BF2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B844E0-C729-DCC3-6854-F30E24A3E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7751" y="4861473"/>
              <a:ext cx="5212923" cy="27213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215627-E474-61E1-41CE-600A1CF51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13578" y="2713652"/>
              <a:ext cx="4512394" cy="235562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0B0CE5-638A-A39A-E9E5-B0C5240C48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4" y="12488447"/>
            <a:ext cx="1886058" cy="1000495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C69084A-B9BA-BF59-22A4-3F96C63B8C0A}"/>
              </a:ext>
            </a:extLst>
          </p:cNvPr>
          <p:cNvSpPr txBox="1">
            <a:spLocks/>
          </p:cNvSpPr>
          <p:nvPr/>
        </p:nvSpPr>
        <p:spPr>
          <a:xfrm>
            <a:off x="527639" y="540418"/>
            <a:ext cx="11249798" cy="46672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marL="0" indent="0" algn="l" defTabSz="1828800" rtl="0" eaLnBrk="1" latinLnBrk="0" hangingPunct="1">
              <a:lnSpc>
                <a:spcPct val="7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600" b="1" kern="1200">
                <a:solidFill>
                  <a:srgbClr val="93BF2C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5D23B64-1197-C3B0-C6C7-AB04B2354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One Platform,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Unified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3C0DFD-DD45-4628-9684-27655E2348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One Platform,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Unified Management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593438-3091-4E65-9EB4-5A559B103802}"/>
              </a:ext>
            </a:extLst>
          </p:cNvPr>
          <p:cNvGrpSpPr/>
          <p:nvPr/>
        </p:nvGrpSpPr>
        <p:grpSpPr>
          <a:xfrm>
            <a:off x="9363280" y="11427125"/>
            <a:ext cx="5396243" cy="948036"/>
            <a:chOff x="9831029" y="11929764"/>
            <a:chExt cx="2395727" cy="420892"/>
          </a:xfrm>
        </p:grpSpPr>
        <p:pic>
          <p:nvPicPr>
            <p:cNvPr id="4" name="Picture 2" descr="Chrome icon">
              <a:extLst>
                <a:ext uri="{FF2B5EF4-FFF2-40B4-BE49-F238E27FC236}">
                  <a16:creationId xmlns:a16="http://schemas.microsoft.com/office/drawing/2014/main" id="{6251564F-A48F-416A-8679-AA5BF0BEE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8953" y="11931815"/>
              <a:ext cx="418841" cy="41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Firefox icon">
              <a:extLst>
                <a:ext uri="{FF2B5EF4-FFF2-40B4-BE49-F238E27FC236}">
                  <a16:creationId xmlns:a16="http://schemas.microsoft.com/office/drawing/2014/main" id="{FD819D21-1ACD-419A-8812-DD0E98C44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7915" y="11929764"/>
              <a:ext cx="418841" cy="41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nternet Explorer icon">
              <a:extLst>
                <a:ext uri="{FF2B5EF4-FFF2-40B4-BE49-F238E27FC236}">
                  <a16:creationId xmlns:a16="http://schemas.microsoft.com/office/drawing/2014/main" id="{D7722F84-1EFC-4CF9-ADC4-D6980FC01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1029" y="11929764"/>
              <a:ext cx="418841" cy="41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Safari icon">
              <a:extLst>
                <a:ext uri="{FF2B5EF4-FFF2-40B4-BE49-F238E27FC236}">
                  <a16:creationId xmlns:a16="http://schemas.microsoft.com/office/drawing/2014/main" id="{595E6BF1-BF65-49EF-810E-4C63D29B6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991" y="11929764"/>
              <a:ext cx="418841" cy="41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17212C0-E03C-4D4C-A831-C479B9FD7D6F}"/>
              </a:ext>
            </a:extLst>
          </p:cNvPr>
          <p:cNvSpPr/>
          <p:nvPr/>
        </p:nvSpPr>
        <p:spPr>
          <a:xfrm>
            <a:off x="3378690" y="4002037"/>
            <a:ext cx="1762662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Unified storage platform with advanced grid technology, security features, and industry leading hardware integration.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2947EC-5825-4DAB-9CBC-C8F8F5F46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37" y="4886037"/>
            <a:ext cx="10264171" cy="5612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778E34-B4E2-4753-AB79-D432CA93C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593" y="4886037"/>
            <a:ext cx="10264171" cy="5612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21F171-9E38-4689-FC67-BFFC1B376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749" y="5627683"/>
            <a:ext cx="7563109" cy="394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C3D5D9-BE23-9B3D-26D1-28564C24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4654" y="5612132"/>
            <a:ext cx="7663597" cy="3961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7D8945-5EC5-F1AC-A37A-25AFC7A908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5749" y="5627683"/>
            <a:ext cx="7563109" cy="394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4C861-0DE8-791A-0866-4A7FC98FBC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4" y="12488447"/>
            <a:ext cx="1886058" cy="10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59D72-294F-4FBD-A07E-2186A0CA5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Designing Scale-up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C11FD-8109-4A9C-8FB3-BA727180A0E1}"/>
              </a:ext>
            </a:extLst>
          </p:cNvPr>
          <p:cNvSpPr/>
          <p:nvPr/>
        </p:nvSpPr>
        <p:spPr>
          <a:xfrm>
            <a:off x="10501137" y="3238756"/>
            <a:ext cx="12763811" cy="4712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Unified File &amp; Block Storage (iSCSI/FC/SMB/NFS)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Scale-up to over 10PB per cluster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(6x JBODs w/ 540 devices)</a:t>
            </a:r>
            <a:endParaRPr lang="en-US" sz="3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All-Flash Performance ~= 300K IOPS per Pool, 6GB/sec per Pool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Hybrid Performance ~= 4GB/sec Throughput per Pool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Compact &amp; cost efficient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3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11267-3C19-42A3-9369-4097680805C0}"/>
              </a:ext>
            </a:extLst>
          </p:cNvPr>
          <p:cNvSpPr txBox="1"/>
          <p:nvPr/>
        </p:nvSpPr>
        <p:spPr>
          <a:xfrm>
            <a:off x="2123074" y="4282236"/>
            <a:ext cx="3870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High Performance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SAN/NAS Cluster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694B36-0F53-4F89-8CF8-8B0BCBDCB555}"/>
              </a:ext>
            </a:extLst>
          </p:cNvPr>
          <p:cNvSpPr txBox="1"/>
          <p:nvPr/>
        </p:nvSpPr>
        <p:spPr>
          <a:xfrm>
            <a:off x="2123074" y="11676735"/>
            <a:ext cx="3870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High Capacity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SAN/NAS Cluster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A0450-72D4-BA01-A7B1-FD1539260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5" y="12488448"/>
            <a:ext cx="1886058" cy="1000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B45D3B-6814-B449-2B94-89D92BD14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12" y="3491656"/>
            <a:ext cx="2917288" cy="1000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6AF867-E996-2D94-DD93-A220E9CECDBB}"/>
              </a:ext>
            </a:extLst>
          </p:cNvPr>
          <p:cNvSpPr txBox="1"/>
          <p:nvPr/>
        </p:nvSpPr>
        <p:spPr>
          <a:xfrm>
            <a:off x="6585904" y="2990271"/>
            <a:ext cx="224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Common Use Cases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D02BF-A179-25CC-AD00-7DF53451DBE2}"/>
              </a:ext>
            </a:extLst>
          </p:cNvPr>
          <p:cNvSpPr txBox="1"/>
          <p:nvPr/>
        </p:nvSpPr>
        <p:spPr>
          <a:xfrm>
            <a:off x="6771380" y="6796191"/>
            <a:ext cx="224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Common Use Cases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63ED9C-2852-10C9-D407-56B011249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476" y="7482242"/>
            <a:ext cx="2466360" cy="114020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FE8838-0481-80C9-C3A9-0E75B9C87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622" y="8629102"/>
            <a:ext cx="1651533" cy="5233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3E3DABD-D83C-5F35-DA19-6D2C83602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727" y="7327137"/>
            <a:ext cx="3870640" cy="14356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411CF3-B3C9-F37A-DBE4-8236CCFB0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718" y="8760403"/>
            <a:ext cx="3870640" cy="14356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959B0B0-98A1-9208-7D8B-B318A5D4A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718" y="10201360"/>
            <a:ext cx="3870640" cy="14356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59B9DA-F7F8-4A51-6AB8-8F840BA9C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389" y="9255883"/>
            <a:ext cx="1458447" cy="30704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665E014-B0A5-4685-91DF-5E33A4E38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7" y="9702292"/>
            <a:ext cx="1154275" cy="38552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EB3D92-4EE7-1740-823B-2FA2ACB519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76" y="4501122"/>
            <a:ext cx="787400" cy="787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E24C553-4F37-DD4D-F7EB-09B775676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6" y="4562231"/>
            <a:ext cx="1219906" cy="462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0DB46-5952-2052-08C6-5D72C6E735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0547" y="3358362"/>
            <a:ext cx="3926997" cy="706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F5CD3-93F1-4600-A290-4604AF3E1D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0546" y="6617617"/>
            <a:ext cx="3926997" cy="7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A3B4D-911A-447E-B17D-F696AB9C7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Designing Scale-out Solutions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1480E8-6B85-4B63-8C14-57C4E0ECF596}"/>
              </a:ext>
            </a:extLst>
          </p:cNvPr>
          <p:cNvSpPr/>
          <p:nvPr/>
        </p:nvSpPr>
        <p:spPr>
          <a:xfrm>
            <a:off x="11687604" y="3302779"/>
            <a:ext cx="15018060" cy="55310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Unified object, file, and block storage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Deploy multiple clusters per Storage Grid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Scalable to over 100PB per Storage Grid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Supports all major protocols S3, NFS, SMB, iSCSI, and FC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Native file protocol for HPC use cases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All-flash Performance (+300MB/sec per SSD/NVMe)</a:t>
            </a:r>
          </a:p>
          <a:p>
            <a:pPr marL="571500" indent="-5715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Hybrid Performance (+60MB/sec per HDD)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26A7D-9F76-4AB1-826F-C6124A88883A}"/>
              </a:ext>
            </a:extLst>
          </p:cNvPr>
          <p:cNvGrpSpPr/>
          <p:nvPr/>
        </p:nvGrpSpPr>
        <p:grpSpPr>
          <a:xfrm>
            <a:off x="1121208" y="3317643"/>
            <a:ext cx="2935400" cy="7593826"/>
            <a:chOff x="4439654" y="6030336"/>
            <a:chExt cx="3200169" cy="82787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237CB8-5D4F-49D3-B9A0-5651B1A6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9654" y="6030336"/>
              <a:ext cx="3186959" cy="11862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D1C757-E5BC-44EF-9236-6453F447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9654" y="7209508"/>
              <a:ext cx="3186958" cy="1186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13A10D-6878-434E-8B4B-1C419B05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864" y="8388680"/>
              <a:ext cx="3186958" cy="11862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FF16D-5048-4F16-AD52-564C4E7A8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864" y="9582842"/>
              <a:ext cx="3186958" cy="11862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D766EE-DBFD-439E-9C8F-19E977B3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9654" y="10762014"/>
              <a:ext cx="3186958" cy="1186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2A6C7E-A99C-47C0-838F-E78AD1BE0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864" y="11943711"/>
              <a:ext cx="3186959" cy="11862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83623F-1781-4D44-9DD6-361838A7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864" y="13122883"/>
              <a:ext cx="3186958" cy="118623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F4B55C-9945-4445-A743-1550BC7B0DB7}"/>
              </a:ext>
            </a:extLst>
          </p:cNvPr>
          <p:cNvSpPr txBox="1"/>
          <p:nvPr/>
        </p:nvSpPr>
        <p:spPr>
          <a:xfrm>
            <a:off x="1264069" y="11287609"/>
            <a:ext cx="59374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Scale-out File, Block &amp; Object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D98155-6643-A28D-DD50-C3A0E79D34A7}"/>
              </a:ext>
            </a:extLst>
          </p:cNvPr>
          <p:cNvGrpSpPr/>
          <p:nvPr/>
        </p:nvGrpSpPr>
        <p:grpSpPr>
          <a:xfrm>
            <a:off x="4288000" y="3381745"/>
            <a:ext cx="2913480" cy="2138638"/>
            <a:chOff x="4288000" y="3381743"/>
            <a:chExt cx="2913480" cy="21386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B3B86D-727E-CC0F-C2F5-50CD8B05B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381743"/>
              <a:ext cx="2913480" cy="52442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A9AB83-996D-F7A6-A9EF-5B208F5EA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919150"/>
              <a:ext cx="2913480" cy="52442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1EC990-8276-508D-E308-2BF214C7A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456557"/>
              <a:ext cx="2913480" cy="5244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572956-3822-6F19-DEAA-2DBAFCBB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995954"/>
              <a:ext cx="2913480" cy="52442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459CE4-62BE-9922-0CAE-16BA5111B6C6}"/>
              </a:ext>
            </a:extLst>
          </p:cNvPr>
          <p:cNvGrpSpPr/>
          <p:nvPr/>
        </p:nvGrpSpPr>
        <p:grpSpPr>
          <a:xfrm>
            <a:off x="4288000" y="5530905"/>
            <a:ext cx="2913480" cy="2138638"/>
            <a:chOff x="4288000" y="3381743"/>
            <a:chExt cx="2913480" cy="21386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1F0685-C61E-C4A2-C4CD-2239A3D5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381743"/>
              <a:ext cx="2913480" cy="52442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C9C5FF-1E66-90A7-1D04-79D392F4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919150"/>
              <a:ext cx="2913480" cy="52442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CE987FB-0D03-92D2-BF15-66D2459DB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456557"/>
              <a:ext cx="2913480" cy="52442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7DE3F0-86EA-9A5E-86BA-B7D6E3437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995954"/>
              <a:ext cx="2913480" cy="52442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8E4EAF-DA1E-958B-74FC-74F5A4E4D958}"/>
              </a:ext>
            </a:extLst>
          </p:cNvPr>
          <p:cNvGrpSpPr/>
          <p:nvPr/>
        </p:nvGrpSpPr>
        <p:grpSpPr>
          <a:xfrm>
            <a:off x="4288000" y="7675667"/>
            <a:ext cx="2913480" cy="2138638"/>
            <a:chOff x="4288000" y="3381743"/>
            <a:chExt cx="2913480" cy="213863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AE01ED-E6C4-9E74-77E6-20CAF7B2F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381743"/>
              <a:ext cx="2913480" cy="52442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7401064-B479-D39B-3CAB-150B2A70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919150"/>
              <a:ext cx="2913480" cy="52442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FF862B8-5F6A-D070-93CA-2F423998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456557"/>
              <a:ext cx="2913480" cy="52442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84C935-F3F4-C6F9-6644-478C764B1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995954"/>
              <a:ext cx="2913480" cy="52442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C8FBC3-ABB7-2E68-C2CE-79550ADD73D3}"/>
              </a:ext>
            </a:extLst>
          </p:cNvPr>
          <p:cNvGrpSpPr/>
          <p:nvPr/>
        </p:nvGrpSpPr>
        <p:grpSpPr>
          <a:xfrm>
            <a:off x="4288000" y="8750265"/>
            <a:ext cx="2913480" cy="2138638"/>
            <a:chOff x="4288000" y="3381743"/>
            <a:chExt cx="2913480" cy="213863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89F903-D361-748D-5451-45B00A9F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381743"/>
              <a:ext cx="2913480" cy="52442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F7D05-800D-A91B-B878-183638FDA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3919150"/>
              <a:ext cx="2913480" cy="52442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68D71F5-47C7-2541-CFC6-B1698FBE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456557"/>
              <a:ext cx="2913480" cy="52442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F064700-4C20-4CAF-D05C-020F0515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000" y="4995954"/>
              <a:ext cx="2913480" cy="524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8E2265-0A73-0EA8-AA6D-AD692768D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65" y="12488448"/>
            <a:ext cx="1886058" cy="1000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76C4FD-2954-3CF2-7A90-B6EEFAD31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550" y="4406566"/>
            <a:ext cx="3444124" cy="1254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0CB6D4-A07F-8C0E-F6D1-372BE95D5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662" y="5793119"/>
            <a:ext cx="2466360" cy="11402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9BA380-C418-6C71-ACF9-EF22E6C646B0}"/>
              </a:ext>
            </a:extLst>
          </p:cNvPr>
          <p:cNvSpPr txBox="1"/>
          <p:nvPr/>
        </p:nvSpPr>
        <p:spPr>
          <a:xfrm>
            <a:off x="8227626" y="3643958"/>
            <a:ext cx="224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Common Use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98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184647</TotalTime>
  <Words>1057</Words>
  <Application>Microsoft Office PowerPoint</Application>
  <PresentationFormat>Custom</PresentationFormat>
  <Paragraphs>206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Montserrat</vt:lpstr>
      <vt:lpstr>Open Sans Light</vt:lpstr>
      <vt:lpstr>Source Sans Pro</vt:lpstr>
      <vt:lpstr>Source Sans Pro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parinanda</dc:creator>
  <cp:lastModifiedBy>Steven Umbehocker</cp:lastModifiedBy>
  <cp:revision>152</cp:revision>
  <dcterms:created xsi:type="dcterms:W3CDTF">2020-05-13T16:07:21Z</dcterms:created>
  <dcterms:modified xsi:type="dcterms:W3CDTF">2024-04-18T06:48:19Z</dcterms:modified>
</cp:coreProperties>
</file>